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2"/>
  </p:notesMasterIdLst>
  <p:sldIdLst>
    <p:sldId id="257" r:id="rId2"/>
    <p:sldId id="258" r:id="rId3"/>
    <p:sldId id="314" r:id="rId4"/>
    <p:sldId id="325" r:id="rId5"/>
    <p:sldId id="326" r:id="rId6"/>
    <p:sldId id="271" r:id="rId7"/>
    <p:sldId id="315" r:id="rId8"/>
    <p:sldId id="328" r:id="rId9"/>
    <p:sldId id="275" r:id="rId10"/>
    <p:sldId id="269" r:id="rId11"/>
    <p:sldId id="272" r:id="rId12"/>
    <p:sldId id="274" r:id="rId13"/>
    <p:sldId id="329" r:id="rId14"/>
    <p:sldId id="330" r:id="rId15"/>
    <p:sldId id="331" r:id="rId16"/>
    <p:sldId id="332" r:id="rId17"/>
    <p:sldId id="316" r:id="rId18"/>
    <p:sldId id="276" r:id="rId19"/>
    <p:sldId id="277" r:id="rId20"/>
    <p:sldId id="278" r:id="rId21"/>
    <p:sldId id="279" r:id="rId22"/>
    <p:sldId id="281" r:id="rId23"/>
    <p:sldId id="282" r:id="rId24"/>
    <p:sldId id="284" r:id="rId25"/>
    <p:sldId id="285" r:id="rId26"/>
    <p:sldId id="286" r:id="rId27"/>
    <p:sldId id="317" r:id="rId28"/>
    <p:sldId id="287" r:id="rId29"/>
    <p:sldId id="288" r:id="rId30"/>
    <p:sldId id="289" r:id="rId31"/>
    <p:sldId id="324" r:id="rId32"/>
    <p:sldId id="295" r:id="rId33"/>
    <p:sldId id="292" r:id="rId34"/>
    <p:sldId id="293" r:id="rId35"/>
    <p:sldId id="294" r:id="rId36"/>
    <p:sldId id="318" r:id="rId37"/>
    <p:sldId id="319" r:id="rId38"/>
    <p:sldId id="309" r:id="rId39"/>
    <p:sldId id="298" r:id="rId40"/>
    <p:sldId id="299" r:id="rId41"/>
    <p:sldId id="312" r:id="rId42"/>
    <p:sldId id="313" r:id="rId43"/>
    <p:sldId id="303" r:id="rId44"/>
    <p:sldId id="304" r:id="rId45"/>
    <p:sldId id="323" r:id="rId46"/>
    <p:sldId id="327" r:id="rId47"/>
    <p:sldId id="322" r:id="rId48"/>
    <p:sldId id="321" r:id="rId49"/>
    <p:sldId id="338" r:id="rId50"/>
    <p:sldId id="337" r:id="rId51"/>
    <p:sldId id="268" r:id="rId52"/>
    <p:sldId id="308" r:id="rId53"/>
    <p:sldId id="334" r:id="rId54"/>
    <p:sldId id="335" r:id="rId55"/>
    <p:sldId id="336" r:id="rId56"/>
    <p:sldId id="259" r:id="rId57"/>
    <p:sldId id="260" r:id="rId58"/>
    <p:sldId id="339" r:id="rId59"/>
    <p:sldId id="290" r:id="rId60"/>
    <p:sldId id="291" r:id="rId61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Impact" panose="020B0806030902050204" pitchFamily="34" charset="0"/>
      <p:regular r:id="rId71"/>
    </p:embeddedFont>
    <p:embeddedFont>
      <p:font typeface="Lora" panose="020B0604020202020204" charset="0"/>
      <p:regular r:id="rId72"/>
      <p:bold r:id="rId73"/>
      <p:italic r:id="rId74"/>
      <p:boldItalic r:id="rId75"/>
    </p:embeddedFont>
    <p:embeddedFont>
      <p:font typeface="Verdana" panose="020B0604030504040204" pitchFamily="3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5DD84-4E42-4A35-B4B9-FCD59A8F15D1}">
  <a:tblStyle styleId="{A835DD84-4E42-4A35-B4B9-FCD59A8F15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F5AF7B-C08C-40F6-BEBD-948D988D92C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3" autoAdjust="0"/>
    <p:restoredTop sz="93391" autoAdjust="0"/>
  </p:normalViewPr>
  <p:slideViewPr>
    <p:cSldViewPr snapToGrid="0">
      <p:cViewPr varScale="1">
        <p:scale>
          <a:sx n="55" d="100"/>
          <a:sy n="55" d="100"/>
        </p:scale>
        <p:origin x="28" y="368"/>
      </p:cViewPr>
      <p:guideLst>
        <p:guide orient="horz" pos="162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98a683d7b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98a683d7b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600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98a683d7b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98a683d7b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66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98a683d7b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98a683d7b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187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98a683d7b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98a683d7b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645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98a683d7b_5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98a683d7b_5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029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86624f349_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86624f349_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695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6b4282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6b4282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174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97264d1af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97264d1af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96ff2e9bb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96ff2e9bb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96ff2e9bb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96ff2e9bb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6b4282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6b4282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9823f9f2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9823f9f2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9823f9f22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9823f9f22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9823f9f22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9823f9f22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9823f9f22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9823f9f22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98a683d7b_6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98a683d7b_6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87aa91f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87aa91f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6b4282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6b4282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27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96b42822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96b42822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97264d1a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97264d1a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989bab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989babe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6b4282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6b4282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116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989bab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989babe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253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9823f9f22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9823f9f22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87aa91f69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87aa91f69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87e749d2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87e749d2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87e749d27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87e749d27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6b4282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6b4282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84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496b42822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496b42822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96b42822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96b42822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98a683d7b_6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98a683d7b_6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9823f9f22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9823f9f22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98a683d7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98a683d7b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32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9823f9f22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9823f9f22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34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498a683d7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498a683d7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989babe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989babe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989babe1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989babe1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989babe1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989babe1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241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989babe1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989babe1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240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6b4282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6b4282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4068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96b42822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496b42822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6b4282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6b4282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307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96b42822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496b42822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7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98a683d7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98a683d7b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4836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96ff2e9bb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496ff2e9bb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98a683d7b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98a683d7b_5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98a683d7b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98a683d7b_5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6b4282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6b4282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066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98a683d7b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98a683d7b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94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98a683d7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98a683d7b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98a683d7b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98a683d7b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51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7DFD-13B5-4E18-A334-21E737027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B53A5-C168-4147-8626-34478B111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0C6F7-5655-49EA-ADE9-C149F7DD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5B43-8071-4AE5-AE11-DE597AFFD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04B6-DBA3-4D58-AA83-15E38D12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3620378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1B942-FF37-41D6-BB5A-EC9D741B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7FEF4-179D-4148-8503-85C71E0A9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908E3-D9E1-4B84-B6C5-70AB67B6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095ED-6E8D-49B5-95AA-1B0EDC52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D2AB6-8820-466F-97E8-C2D3E41D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33265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69A05-013C-4CBC-9AF7-A54228CBE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314E7-6891-4CE6-8D35-4B7C4ADFD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2CBA-5DAA-460E-8390-C85C17284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1B17F-71DC-478D-9443-EE5A9637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72394-F8B1-436E-A31F-6109BB2A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1546863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3722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43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6201-B224-46AB-9DE9-B0EEC924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04706-740E-4EE5-9320-0FEE05D9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D1E46-8923-4805-88C4-E307C344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EDB8D-1550-4685-A350-1B4DC4F4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41713-4C20-4B90-BED4-E0BB2B6C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173155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4067-E839-441E-8B6E-67C2714E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DCA37-9C85-4981-A993-BDB4B426B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57EBB-3D59-41A8-9F89-F2EEF2A9B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9E227-988B-4EE7-9B7A-1A8251C5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77238-3D07-4E45-B463-1F29DB17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3008661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97D5-A3D7-4188-8A31-B6BEAE4D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63A2-863D-4A23-8A8B-969292541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47DC2-2AED-430D-B137-41D597D7B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15807-6110-4E25-9C7C-F92E0696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D70E4-D7C8-4C46-81A7-589137C4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19500-6E05-4F5D-8415-45FB5029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933098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FA0E-5DFB-45CC-8A0B-DDAFBD72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CAC8D-7DB0-4585-954B-73891BA57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128D1-20A7-4A95-AC83-F1A74AD29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F8C2A-25E8-41E3-AABD-28FB2049E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5E9D6-E6B7-450A-A286-4EF78C69E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CFA84-B4F5-493E-BFC9-44152899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E6EC86-11EA-4486-8A1A-E48C3F00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4CD7F-9F72-482E-AA48-639E8FE2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156429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6A2B-0DC4-43AA-874C-C5199D0F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163BE-860C-4571-B9B0-8C005C08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EE2ED-BD57-40CA-B7B2-BBF7B9E5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A8A4C-C6A7-4C1B-9159-EE2E0E64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30007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09C60-24F8-47A9-B4AF-18486392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EC812-AC78-4E28-904A-2E9E8C30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08680-E4AD-4064-87E0-EC7F9EC6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7453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6669-1FBE-4072-97A7-107E6449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05AEA-7D5E-4CE8-9757-F71C2FD13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2D6D5-BA3F-4F04-BD2C-B9E2C86DF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39563-DF91-4BB8-8CE6-8E173667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B7AC5-9570-47D8-BC45-F073C5E8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85C38-46E2-4A62-AF1D-C44670EA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588952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4465-9CBA-49BC-A621-9DB3E4A1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80E2F8-F203-4FF7-AE66-26720542B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77DDD-20CA-4DEE-9975-5F948D180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7BEA6-E6A4-461B-999D-0C4D2896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8E28D-6187-45EA-9C5F-BCF6B5D9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234F0-56F1-4801-9D0A-605BFD67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965332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2F7CD-27DB-42F8-B013-81F8DDFE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ACD21-ECE0-4434-8F0C-6FC453D5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DAD78-A39C-4125-BA59-C36FF84DD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3B68-45B3-411B-A2BC-27AFFF00C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60DE2-887A-42D3-BB84-99BA00E1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371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tmp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800" b="1" dirty="0">
                <a:solidFill>
                  <a:srgbClr val="FFFFFF"/>
                </a:solidFill>
              </a:rPr>
              <a:t>IMDB Movie Subtitles</a:t>
            </a:r>
            <a:endParaRPr lang="en-US" sz="3800" b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800" b="1" dirty="0">
                <a:solidFill>
                  <a:srgbClr val="FFFFFF"/>
                </a:solidFill>
              </a:rPr>
              <a:t>Text Analysis &amp; </a:t>
            </a:r>
            <a:endParaRPr lang="en-US" sz="3800" b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800" b="1" dirty="0">
                <a:solidFill>
                  <a:srgbClr val="FFFFFF"/>
                </a:solidFill>
              </a:rPr>
              <a:t>Clustering by Sentiment Vectors</a:t>
            </a:r>
            <a:endParaRPr lang="en-US" sz="3800" b="1" dirty="0"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2500"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" sz="1600" b="1" dirty="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Team </a:t>
            </a:r>
            <a:r>
              <a:rPr lang="en-US" altLang="ko" sz="1600" b="1" dirty="0" err="1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Eazy</a:t>
            </a:r>
            <a:r>
              <a:rPr lang="en-US" altLang="ko" sz="1600" b="1" dirty="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 E</a:t>
            </a:r>
            <a:br>
              <a:rPr lang="en-US" altLang="ko" sz="1600" b="1" dirty="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</a:br>
            <a:r>
              <a:rPr lang="en-US" altLang="ko" sz="1600" b="1" dirty="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Scarlett, Yolanda, Echo, Nate, Joaquin</a:t>
            </a:r>
            <a:br>
              <a:rPr lang="en-US" altLang="ko" sz="1600" b="1" dirty="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</a:br>
            <a:endParaRPr lang="en-US" sz="1600" b="1" dirty="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0513525" y="3020375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/>
        </p:nvSpPr>
        <p:spPr>
          <a:xfrm>
            <a:off x="0" y="0"/>
            <a:ext cx="395189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" altLang="en-US" dirty="0"/>
              <a:t>      </a:t>
            </a:r>
            <a:endParaRPr lang="en-US" altLang="ko" dirty="0"/>
          </a:p>
          <a:p>
            <a:endParaRPr lang="en-US" altLang="k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CLUSTER      		N movies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Drama (</a:t>
            </a:r>
            <a:r>
              <a:rPr lang="en-US" altLang="ko" dirty="0" err="1">
                <a:latin typeface="Arial" panose="020B0604020202020204" pitchFamily="34" charset="0"/>
                <a:cs typeface="Arial" panose="020B0604020202020204" pitchFamily="34" charset="0"/>
              </a:rPr>
              <a:t>DCRFSM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)	845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Action (AWW)  		8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Animation (</a:t>
            </a:r>
            <a:r>
              <a:rPr lang="en-US" altLang="ko" dirty="0" err="1">
                <a:latin typeface="Arial" panose="020B0604020202020204" pitchFamily="34" charset="0"/>
                <a:cs typeface="Arial" panose="020B0604020202020204" pitchFamily="34" charset="0"/>
              </a:rPr>
              <a:t>SAFA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)  	175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Crime (</a:t>
            </a:r>
            <a:r>
              <a:rPr lang="en-US" altLang="ko" dirty="0" err="1">
                <a:latin typeface="Arial" panose="020B0604020202020204" pitchFamily="34" charset="0"/>
                <a:cs typeface="Arial" panose="020B0604020202020204" pitchFamily="34" charset="0"/>
              </a:rPr>
              <a:t>CMT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)   		203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Horror (H)    		17</a:t>
            </a:r>
          </a:p>
          <a:p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    NA   			613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Google Shape;217;p38"/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825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Exploratory Analysis - Topic modeling(4\11)</a:t>
            </a:r>
            <a:endParaRPr sz="825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D1FF3F-BE08-44ED-9D6A-874803AD6FC3}"/>
              </a:ext>
            </a:extLst>
          </p:cNvPr>
          <p:cNvCxnSpPr>
            <a:cxnSpLocks/>
          </p:cNvCxnSpPr>
          <p:nvPr/>
        </p:nvCxnSpPr>
        <p:spPr>
          <a:xfrm>
            <a:off x="352986" y="1113248"/>
            <a:ext cx="1780614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2B1717-8D92-4218-AF68-2C6B83497B90}"/>
              </a:ext>
            </a:extLst>
          </p:cNvPr>
          <p:cNvCxnSpPr>
            <a:cxnSpLocks/>
          </p:cNvCxnSpPr>
          <p:nvPr/>
        </p:nvCxnSpPr>
        <p:spPr>
          <a:xfrm>
            <a:off x="2791583" y="1095664"/>
            <a:ext cx="90341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oogle Shape;215;p38">
            <a:extLst>
              <a:ext uri="{FF2B5EF4-FFF2-40B4-BE49-F238E27FC236}">
                <a16:creationId xmlns:a16="http://schemas.microsoft.com/office/drawing/2014/main" id="{5ED28066-4C36-479D-9F54-FA16D798D9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3622"/>
          <a:stretch/>
        </p:blipFill>
        <p:spPr>
          <a:xfrm>
            <a:off x="3474609" y="1158724"/>
            <a:ext cx="5553101" cy="40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5;p38">
            <a:extLst>
              <a:ext uri="{FF2B5EF4-FFF2-40B4-BE49-F238E27FC236}">
                <a16:creationId xmlns:a16="http://schemas.microsoft.com/office/drawing/2014/main" id="{DA31B4A1-F452-45FE-A928-187658D620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2982" t="31856" r="641" b="36105"/>
          <a:stretch/>
        </p:blipFill>
        <p:spPr>
          <a:xfrm>
            <a:off x="7791656" y="1128635"/>
            <a:ext cx="1052850" cy="1292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80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/>
          </a:blip>
          <a:srcRect l="3265" r="4501"/>
          <a:stretch/>
        </p:blipFill>
        <p:spPr>
          <a:xfrm>
            <a:off x="28225" y="27976"/>
            <a:ext cx="2988800" cy="25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9"/>
          <p:cNvPicPr preferRelativeResize="0"/>
          <p:nvPr/>
        </p:nvPicPr>
        <p:blipFill rotWithShape="1">
          <a:blip r:embed="rId4">
            <a:alphaModFix/>
          </a:blip>
          <a:srcRect l="3222"/>
          <a:stretch/>
        </p:blipFill>
        <p:spPr>
          <a:xfrm>
            <a:off x="3057537" y="27968"/>
            <a:ext cx="3136114" cy="252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5">
            <a:alphaModFix/>
          </a:blip>
          <a:srcRect l="3222"/>
          <a:stretch/>
        </p:blipFill>
        <p:spPr>
          <a:xfrm>
            <a:off x="6007887" y="27968"/>
            <a:ext cx="3136114" cy="252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 rotWithShape="1">
          <a:blip r:embed="rId6">
            <a:alphaModFix/>
          </a:blip>
          <a:srcRect l="3222"/>
          <a:stretch/>
        </p:blipFill>
        <p:spPr>
          <a:xfrm>
            <a:off x="-47975" y="2548401"/>
            <a:ext cx="3136126" cy="25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 rotWithShape="1">
          <a:blip r:embed="rId7">
            <a:alphaModFix/>
          </a:blip>
          <a:srcRect l="3222"/>
          <a:stretch/>
        </p:blipFill>
        <p:spPr>
          <a:xfrm>
            <a:off x="2986409" y="2546874"/>
            <a:ext cx="3136114" cy="2520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80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30" y="884283"/>
            <a:ext cx="7688700" cy="425145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62850" y="250022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altLang="ko" sz="1950" b="1" dirty="0">
                <a:latin typeface="Arial" panose="020B0604020202020204" pitchFamily="34" charset="0"/>
                <a:cs typeface="Arial" panose="020B0604020202020204" pitchFamily="34" charset="0"/>
              </a:rPr>
              <a:t>Topic modeling (clusters of referred Paper)	</a:t>
            </a:r>
            <a:endParaRPr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9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Exploratory</a:t>
            </a:r>
            <a:r>
              <a:rPr lang="ko" altLang="en-US" sz="9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 </a:t>
            </a:r>
            <a:r>
              <a:rPr lang="en-US" altLang="ko" sz="9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Analysis - Topic modeling(6\11)</a:t>
            </a:r>
            <a:endParaRPr sz="9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93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46" y="428700"/>
            <a:ext cx="8319729" cy="47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/>
          <p:nvPr/>
        </p:nvSpPr>
        <p:spPr>
          <a:xfrm>
            <a:off x="1935750" y="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9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Exploratory Analysis - Topic modeling(7\11)</a:t>
            </a:r>
            <a:endParaRPr sz="9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18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3" y="396241"/>
            <a:ext cx="8506862" cy="479271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9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Exploratory Analysis - Topic modeling(8\11)</a:t>
            </a:r>
            <a:endParaRPr sz="9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9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sz="1950" b="1" dirty="0">
                <a:latin typeface="Arial" panose="020B0604020202020204" pitchFamily="34" charset="0"/>
                <a:cs typeface="Arial" panose="020B0604020202020204" pitchFamily="34" charset="0"/>
              </a:rPr>
              <a:t>Structural Topic Modeling</a:t>
            </a:r>
            <a:endParaRPr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Google Shape;26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414" y="1179187"/>
            <a:ext cx="3309058" cy="386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443" y="1216383"/>
            <a:ext cx="3312746" cy="38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 rotWithShape="1">
          <a:blip r:embed="rId5">
            <a:alphaModFix/>
          </a:blip>
          <a:srcRect r="5195"/>
          <a:stretch/>
        </p:blipFill>
        <p:spPr>
          <a:xfrm>
            <a:off x="-260304" y="1130168"/>
            <a:ext cx="3312744" cy="40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57;p43">
            <a:extLst>
              <a:ext uri="{FF2B5EF4-FFF2-40B4-BE49-F238E27FC236}">
                <a16:creationId xmlns:a16="http://schemas.microsoft.com/office/drawing/2014/main" id="{5F774894-4EAB-4BEB-B031-082E2ACF80A4}"/>
              </a:ext>
            </a:extLst>
          </p:cNvPr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9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Exploratory Analysis - Topic modeling(9\11)</a:t>
            </a:r>
            <a:endParaRPr sz="9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3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altLang="ko" sz="1950" b="1" dirty="0">
                <a:latin typeface="Arial" panose="020B0604020202020204" pitchFamily="34" charset="0"/>
                <a:cs typeface="Arial" panose="020B0604020202020204" pitchFamily="34" charset="0"/>
              </a:rPr>
              <a:t>K-Means for genre using dialogues</a:t>
            </a:r>
            <a:endParaRPr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975947" y="1251388"/>
            <a:ext cx="8366308" cy="13203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altLang="ko" sz="1500" i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altLang="ko" sz="15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altLang="ko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    	</a:t>
            </a:r>
            <a:r>
              <a:rPr lang="en-US" altLang="ko" sz="15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n-US" altLang="ko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  		</a:t>
            </a:r>
            <a:r>
              <a:rPr lang="en-US" altLang="ko" sz="15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F1-score</a:t>
            </a:r>
            <a:r>
              <a:rPr lang="en-US" altLang="ko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altLang="ko" sz="15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en-US" altLang="ko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n-US" altLang="ko" sz="1500" dirty="0">
                <a:latin typeface="Arial" panose="020B0604020202020204" pitchFamily="34" charset="0"/>
                <a:cs typeface="Arial" panose="020B0604020202020204" pitchFamily="34" charset="0"/>
              </a:rPr>
              <a:t>DCRFSM   		0.93     		0.02      	0.03       	823 </a:t>
            </a:r>
          </a:p>
          <a:p>
            <a:pPr marL="0" indent="0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n-US" altLang="ko" sz="1500" dirty="0">
                <a:latin typeface="Arial" panose="020B0604020202020204" pitchFamily="34" charset="0"/>
                <a:cs typeface="Arial" panose="020B0604020202020204" pitchFamily="34" charset="0"/>
              </a:rPr>
              <a:t>SAFA      		0.14      	0.99      	0.25       	169 </a:t>
            </a:r>
          </a:p>
          <a:p>
            <a:pPr marL="0" indent="0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n-US" altLang="ko" sz="1500" dirty="0">
                <a:latin typeface="Arial" panose="020B0604020202020204" pitchFamily="34" charset="0"/>
                <a:cs typeface="Arial" panose="020B0604020202020204" pitchFamily="34" charset="0"/>
              </a:rPr>
              <a:t>CMT      		0.00      	0.00      	0.00       	200 </a:t>
            </a:r>
          </a:p>
          <a:p>
            <a:pPr marL="0" indent="0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n-US" altLang="ko" sz="1500" dirty="0" err="1"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US" altLang="ko" sz="1500" dirty="0">
                <a:latin typeface="Arial" panose="020B0604020202020204" pitchFamily="34" charset="0"/>
                <a:cs typeface="Arial" panose="020B0604020202020204" pitchFamily="34" charset="0"/>
              </a:rPr>
              <a:t> / total    		0.66		0.15     		0.06     		1192 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1E63B-CC83-4720-8F65-81BAED2ABBFC}"/>
              </a:ext>
            </a:extLst>
          </p:cNvPr>
          <p:cNvCxnSpPr>
            <a:cxnSpLocks/>
          </p:cNvCxnSpPr>
          <p:nvPr/>
        </p:nvCxnSpPr>
        <p:spPr>
          <a:xfrm>
            <a:off x="1022106" y="3316898"/>
            <a:ext cx="708879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257;p43">
            <a:extLst>
              <a:ext uri="{FF2B5EF4-FFF2-40B4-BE49-F238E27FC236}">
                <a16:creationId xmlns:a16="http://schemas.microsoft.com/office/drawing/2014/main" id="{CD54CCB5-5920-46C8-AA57-B672ABD2B55A}"/>
              </a:ext>
            </a:extLst>
          </p:cNvPr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9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Exploratory Analysis - Topic modeling(10\11)</a:t>
            </a:r>
            <a:endParaRPr sz="9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886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07300" y="1260550"/>
            <a:ext cx="8625000" cy="4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Intro &amp; Data collection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Exploratory Analysis</a:t>
            </a:r>
            <a:endParaRPr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1) Topic modeling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2) Network Analysis</a:t>
            </a:r>
            <a:endParaRPr sz="2400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4. Clustering &amp; </a:t>
            </a:r>
            <a:r>
              <a:rPr lang="en-US" alt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Regression </a:t>
            </a: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on sentiment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5. Conclusion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35645"/>
          <a:stretch/>
        </p:blipFill>
        <p:spPr>
          <a:xfrm>
            <a:off x="5784300" y="226025"/>
            <a:ext cx="3048000" cy="14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82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280" y="1424086"/>
            <a:ext cx="5092918" cy="355441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1576225" y="78350"/>
            <a:ext cx="750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 - Network Analysis(2\5)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D556D-FD71-4EB9-BF2C-730B581575A1}"/>
              </a:ext>
            </a:extLst>
          </p:cNvPr>
          <p:cNvSpPr txBox="1"/>
          <p:nvPr/>
        </p:nvSpPr>
        <p:spPr>
          <a:xfrm>
            <a:off x="228229" y="420773"/>
            <a:ext cx="79301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Text network analysis across actors/actresses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27444DA-504F-490B-A36D-C6518ED84080}"/>
              </a:ext>
            </a:extLst>
          </p:cNvPr>
          <p:cNvGrpSpPr/>
          <p:nvPr/>
        </p:nvGrpSpPr>
        <p:grpSpPr>
          <a:xfrm>
            <a:off x="311700" y="1399601"/>
            <a:ext cx="8470975" cy="3498735"/>
            <a:chOff x="311700" y="1247315"/>
            <a:chExt cx="8470975" cy="3651022"/>
          </a:xfrm>
        </p:grpSpPr>
        <p:pic>
          <p:nvPicPr>
            <p:cNvPr id="212" name="Google Shape;21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20999" y="1254277"/>
              <a:ext cx="5725982" cy="36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4"/>
            <p:cNvPicPr preferRelativeResize="0"/>
            <p:nvPr/>
          </p:nvPicPr>
          <p:blipFill rotWithShape="1">
            <a:blip r:embed="rId4">
              <a:alphaModFix/>
            </a:blip>
            <a:srcRect r="30598"/>
            <a:stretch/>
          </p:blipFill>
          <p:spPr>
            <a:xfrm>
              <a:off x="311700" y="1254265"/>
              <a:ext cx="3888066" cy="3644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33574" y="1247315"/>
              <a:ext cx="1149101" cy="1670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33574" y="2454936"/>
              <a:ext cx="1149101" cy="1463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33574" y="3760678"/>
              <a:ext cx="1149101" cy="1137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34"/>
          <p:cNvSpPr txBox="1"/>
          <p:nvPr/>
        </p:nvSpPr>
        <p:spPr>
          <a:xfrm>
            <a:off x="1576225" y="78350"/>
            <a:ext cx="750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 - Network Analysis(2\5)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8F3A96-4196-4E1E-894E-D573C90FBA55}"/>
              </a:ext>
            </a:extLst>
          </p:cNvPr>
          <p:cNvSpPr txBox="1"/>
          <p:nvPr/>
        </p:nvSpPr>
        <p:spPr>
          <a:xfrm>
            <a:off x="380326" y="507050"/>
            <a:ext cx="79301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Network analysis across Actors/Actresses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Ex. George Clooney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/>
              <a:t>Outline</a:t>
            </a:r>
            <a:endParaRPr lang="en-US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07300" y="1260550"/>
            <a:ext cx="8625000" cy="4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400"/>
              <a:buFont typeface="Verdana"/>
              <a:buAutoNum type="arabicPeriod"/>
            </a:pPr>
            <a:r>
              <a:rPr lang="en-US" alt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Intro &amp; Data collection </a:t>
            </a:r>
            <a:endParaRPr lang="en-US"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-US" alt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Exploratory Analysis</a:t>
            </a:r>
            <a:endParaRPr lang="en-US"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-US" altLang="ko" sz="2400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1) Topic modeling</a:t>
            </a:r>
            <a:endParaRPr lang="en-US" sz="2400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-US" altLang="ko" sz="2400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2) Network Analysis</a:t>
            </a:r>
            <a:endParaRPr lang="en-US" sz="2400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 </a:t>
            </a:r>
            <a:endParaRPr lang="en-US"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4. Clustering &amp; Regression based on sentiment</a:t>
            </a:r>
            <a:endParaRPr lang="en-US"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5. Conclusion</a:t>
            </a:r>
            <a:endParaRPr lang="en-US"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35645"/>
          <a:stretch/>
        </p:blipFill>
        <p:spPr>
          <a:xfrm>
            <a:off x="5784300" y="226025"/>
            <a:ext cx="3048000" cy="14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3">
            <a:alphaModFix/>
          </a:blip>
          <a:srcRect l="7609" r="17785"/>
          <a:stretch/>
        </p:blipFill>
        <p:spPr>
          <a:xfrm>
            <a:off x="311700" y="1152475"/>
            <a:ext cx="4718274" cy="37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4">
            <a:alphaModFix/>
          </a:blip>
          <a:srcRect t="5401"/>
          <a:stretch/>
        </p:blipFill>
        <p:spPr>
          <a:xfrm>
            <a:off x="4441100" y="1152475"/>
            <a:ext cx="3335975" cy="37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875" y="1152475"/>
            <a:ext cx="1190450" cy="17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1875" y="2542163"/>
            <a:ext cx="1190450" cy="11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1875" y="3683575"/>
            <a:ext cx="1190449" cy="123522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576225" y="78350"/>
            <a:ext cx="750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 - Network Analysis(2\5)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4BA0A-6C4B-4DBC-A898-5933194F9B44}"/>
              </a:ext>
            </a:extLst>
          </p:cNvPr>
          <p:cNvSpPr txBox="1"/>
          <p:nvPr/>
        </p:nvSpPr>
        <p:spPr>
          <a:xfrm>
            <a:off x="311700" y="316112"/>
            <a:ext cx="79301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Network analysis across Actors/Actresses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Ex. Nicole Kidman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/>
        </p:nvSpPr>
        <p:spPr>
          <a:xfrm>
            <a:off x="1576225" y="78350"/>
            <a:ext cx="750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 - Network Analysis(2\5)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E8E5C-A9DE-4CD3-96E2-36C27C49B3C8}"/>
              </a:ext>
            </a:extLst>
          </p:cNvPr>
          <p:cNvSpPr txBox="1"/>
          <p:nvPr/>
        </p:nvSpPr>
        <p:spPr>
          <a:xfrm>
            <a:off x="218250" y="442548"/>
            <a:ext cx="8559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Text network analysis across movie genres </a:t>
            </a:r>
          </a:p>
          <a:p>
            <a:pPr marL="457200" indent="4763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Based on the fact that one movie has max 3 genres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A1078-E25C-4749-8F75-183DBE31F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1" t="23564" r="15903" b="13896"/>
          <a:stretch/>
        </p:blipFill>
        <p:spPr>
          <a:xfrm>
            <a:off x="0" y="1576187"/>
            <a:ext cx="5537269" cy="321679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873361-050D-4B28-BB4D-290E91619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19678"/>
              </p:ext>
            </p:extLst>
          </p:nvPr>
        </p:nvGraphicFramePr>
        <p:xfrm>
          <a:off x="4887274" y="2192281"/>
          <a:ext cx="4193752" cy="1112520"/>
        </p:xfrm>
        <a:graphic>
          <a:graphicData uri="http://schemas.openxmlformats.org/drawingml/2006/table">
            <a:tbl>
              <a:tblPr firstRow="1" bandRow="1">
                <a:tableStyleId>{A835DD84-4E42-4A35-B4B9-FCD59A8F15D1}</a:tableStyleId>
              </a:tblPr>
              <a:tblGrid>
                <a:gridCol w="962683">
                  <a:extLst>
                    <a:ext uri="{9D8B030D-6E8A-4147-A177-3AD203B41FA5}">
                      <a16:colId xmlns:a16="http://schemas.microsoft.com/office/drawing/2014/main" val="3630165964"/>
                    </a:ext>
                  </a:extLst>
                </a:gridCol>
                <a:gridCol w="892366">
                  <a:extLst>
                    <a:ext uri="{9D8B030D-6E8A-4147-A177-3AD203B41FA5}">
                      <a16:colId xmlns:a16="http://schemas.microsoft.com/office/drawing/2014/main" val="288278213"/>
                    </a:ext>
                  </a:extLst>
                </a:gridCol>
                <a:gridCol w="1290265">
                  <a:extLst>
                    <a:ext uri="{9D8B030D-6E8A-4147-A177-3AD203B41FA5}">
                      <a16:colId xmlns:a16="http://schemas.microsoft.com/office/drawing/2014/main" val="280582861"/>
                    </a:ext>
                  </a:extLst>
                </a:gridCol>
                <a:gridCol w="1048438">
                  <a:extLst>
                    <a:ext uri="{9D8B030D-6E8A-4147-A177-3AD203B41FA5}">
                      <a16:colId xmlns:a16="http://schemas.microsoft.com/office/drawing/2014/main" val="3614496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Genre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7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6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Adventure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959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22973A-45BB-4861-998A-6F2B5611C66E}"/>
              </a:ext>
            </a:extLst>
          </p:cNvPr>
          <p:cNvSpPr txBox="1"/>
          <p:nvPr/>
        </p:nvSpPr>
        <p:spPr>
          <a:xfrm>
            <a:off x="5537269" y="1760853"/>
            <a:ext cx="4193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&lt;Example of our data set&gt;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/>
        </p:nvSpPr>
        <p:spPr>
          <a:xfrm>
            <a:off x="1576225" y="78350"/>
            <a:ext cx="750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 - Network Analysis(2\5)</a:t>
            </a:r>
            <a:endParaRPr sz="1200" i="1" dirty="0">
              <a:solidFill>
                <a:srgbClr val="9999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5C957-42C0-4C79-852E-47DBFA032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24" t="23187" r="16025" b="13896"/>
          <a:stretch/>
        </p:blipFill>
        <p:spPr>
          <a:xfrm>
            <a:off x="2067276" y="1210455"/>
            <a:ext cx="5299115" cy="3236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50C78-B058-4981-BE75-4A6CEB3B8BF8}"/>
              </a:ext>
            </a:extLst>
          </p:cNvPr>
          <p:cNvSpPr txBox="1"/>
          <p:nvPr/>
        </p:nvSpPr>
        <p:spPr>
          <a:xfrm>
            <a:off x="503288" y="443776"/>
            <a:ext cx="79301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“Drama”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had the most overlaps with many genres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1FD5E-7B1E-43D1-9B07-E93698620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3" t="22406" r="24443" b="19787"/>
          <a:stretch/>
        </p:blipFill>
        <p:spPr>
          <a:xfrm>
            <a:off x="201167" y="1327986"/>
            <a:ext cx="4332733" cy="2973301"/>
          </a:xfrm>
          <a:prstGeom prst="rect">
            <a:avLst/>
          </a:prstGeom>
        </p:spPr>
      </p:pic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201168" y="445025"/>
            <a:ext cx="88148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" sz="2500" b="1" spc="-90" dirty="0">
                <a:latin typeface="Arial" panose="020B0604020202020204" pitchFamily="34" charset="0"/>
                <a:cs typeface="Arial" panose="020B0604020202020204" pitchFamily="34" charset="0"/>
              </a:rPr>
              <a:t>Romance, Comedy &amp; Drama </a:t>
            </a:r>
            <a:r>
              <a:rPr lang="en-US" altLang="ko" sz="2500" spc="-90" dirty="0">
                <a:latin typeface="Arial" panose="020B0604020202020204" pitchFamily="34" charset="0"/>
                <a:cs typeface="Arial" panose="020B0604020202020204" pitchFamily="34" charset="0"/>
              </a:rPr>
              <a:t>showed strong relationships</a:t>
            </a:r>
            <a:endParaRPr sz="2500" spc="-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23BFA-BADF-4506-B21D-6D4C34C061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29" t="22936" r="20414" b="13063"/>
          <a:stretch/>
        </p:blipFill>
        <p:spPr>
          <a:xfrm>
            <a:off x="4402191" y="1209999"/>
            <a:ext cx="4741809" cy="3291875"/>
          </a:xfrm>
          <a:prstGeom prst="rect">
            <a:avLst/>
          </a:prstGeom>
        </p:spPr>
      </p:pic>
      <p:sp>
        <p:nvSpPr>
          <p:cNvPr id="260" name="Google Shape;260;p39"/>
          <p:cNvSpPr txBox="1">
            <a:spLocks noGrp="1"/>
          </p:cNvSpPr>
          <p:nvPr>
            <p:ph type="body" idx="1"/>
          </p:nvPr>
        </p:nvSpPr>
        <p:spPr>
          <a:xfrm>
            <a:off x="311700" y="1143000"/>
            <a:ext cx="8520600" cy="3425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263" name="Google Shape;263;p39"/>
          <p:cNvSpPr/>
          <p:nvPr/>
        </p:nvSpPr>
        <p:spPr>
          <a:xfrm rot="520054">
            <a:off x="1946031" y="2674511"/>
            <a:ext cx="2684896" cy="1500031"/>
          </a:xfrm>
          <a:prstGeom prst="ellipse">
            <a:avLst/>
          </a:prstGeom>
          <a:noFill/>
          <a:ln w="76200" cap="flat" cmpd="sng">
            <a:solidFill>
              <a:srgbClr val="EA33B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 txBox="1"/>
          <p:nvPr/>
        </p:nvSpPr>
        <p:spPr>
          <a:xfrm>
            <a:off x="1576225" y="78350"/>
            <a:ext cx="750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 - Network Analysis(2\5)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13" name="Google Shape;272;p40">
            <a:extLst>
              <a:ext uri="{FF2B5EF4-FFF2-40B4-BE49-F238E27FC236}">
                <a16:creationId xmlns:a16="http://schemas.microsoft.com/office/drawing/2014/main" id="{6CCC4CEF-E5DC-4132-93A0-26500798E59D}"/>
              </a:ext>
            </a:extLst>
          </p:cNvPr>
          <p:cNvSpPr/>
          <p:nvPr/>
        </p:nvSpPr>
        <p:spPr>
          <a:xfrm>
            <a:off x="6413501" y="2265774"/>
            <a:ext cx="2418800" cy="2064925"/>
          </a:xfrm>
          <a:prstGeom prst="ellipse">
            <a:avLst/>
          </a:prstGeom>
          <a:noFill/>
          <a:ln w="76200" cap="flat" cmpd="sng">
            <a:solidFill>
              <a:srgbClr val="EA33B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ko" sz="2600" dirty="0">
                <a:latin typeface="Arial" panose="020B0604020202020204" pitchFamily="34" charset="0"/>
                <a:cs typeface="Arial" panose="020B0604020202020204" pitchFamily="34" charset="0"/>
              </a:rPr>
              <a:t> : Adventure + Crime</a:t>
            </a: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5D62E-762F-401A-8D25-FE3E4805C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1" t="23065" r="18558" b="13136"/>
          <a:stretch/>
        </p:blipFill>
        <p:spPr>
          <a:xfrm>
            <a:off x="2159450" y="1186341"/>
            <a:ext cx="5164232" cy="3512134"/>
          </a:xfrm>
          <a:prstGeom prst="rect">
            <a:avLst/>
          </a:prstGeom>
        </p:spPr>
      </p:pic>
      <p:sp>
        <p:nvSpPr>
          <p:cNvPr id="282" name="Google Shape;282;p41"/>
          <p:cNvSpPr/>
          <p:nvPr/>
        </p:nvSpPr>
        <p:spPr>
          <a:xfrm rot="3068572">
            <a:off x="2829567" y="1394798"/>
            <a:ext cx="2285288" cy="1979063"/>
          </a:xfrm>
          <a:prstGeom prst="ellipse">
            <a:avLst/>
          </a:prstGeom>
          <a:noFill/>
          <a:ln w="762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1"/>
          <p:cNvSpPr txBox="1"/>
          <p:nvPr/>
        </p:nvSpPr>
        <p:spPr>
          <a:xfrm>
            <a:off x="1576225" y="78350"/>
            <a:ext cx="750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 - Network Analysis(2\5)</a:t>
            </a:r>
            <a:endParaRPr sz="1200" i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latin typeface="Arial" panose="020B0604020202020204" pitchFamily="34" charset="0"/>
                <a:cs typeface="Arial" panose="020B0604020202020204" pitchFamily="34" charset="0"/>
              </a:rPr>
              <a:t>Genres with low relationships are also captured in this analysis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1576225" y="78350"/>
            <a:ext cx="750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 - Network Analysis(2\5)</a:t>
            </a:r>
            <a:endParaRPr sz="1200" i="1" dirty="0">
              <a:solidFill>
                <a:srgbClr val="999999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BC72A7-6E4D-4D74-A62B-22E4FADD5B12}"/>
              </a:ext>
            </a:extLst>
          </p:cNvPr>
          <p:cNvGrpSpPr/>
          <p:nvPr/>
        </p:nvGrpSpPr>
        <p:grpSpPr>
          <a:xfrm>
            <a:off x="311700" y="1384399"/>
            <a:ext cx="4511153" cy="2716833"/>
            <a:chOff x="311700" y="1444735"/>
            <a:chExt cx="4838700" cy="32537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2DE53D-8545-455E-B0E8-CD51B5ED6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333" t="22963" r="18750" b="13778"/>
            <a:stretch/>
          </p:blipFill>
          <p:spPr>
            <a:xfrm>
              <a:off x="311700" y="1444735"/>
              <a:ext cx="4838700" cy="325374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F32EC08-706A-4B4F-BAAF-4688A6421359}"/>
                </a:ext>
              </a:extLst>
            </p:cNvPr>
            <p:cNvSpPr/>
            <p:nvPr/>
          </p:nvSpPr>
          <p:spPr>
            <a:xfrm>
              <a:off x="1859280" y="3989815"/>
              <a:ext cx="251460" cy="2514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Sci-Fi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9AED85-5E0B-4145-9458-F894D9F8296F}"/>
              </a:ext>
            </a:extLst>
          </p:cNvPr>
          <p:cNvCxnSpPr/>
          <p:nvPr/>
        </p:nvCxnSpPr>
        <p:spPr>
          <a:xfrm>
            <a:off x="2184400" y="3637280"/>
            <a:ext cx="843280" cy="21336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B932329-5B57-4803-8261-1490EFBA775D}"/>
              </a:ext>
            </a:extLst>
          </p:cNvPr>
          <p:cNvSpPr/>
          <p:nvPr/>
        </p:nvSpPr>
        <p:spPr>
          <a:xfrm>
            <a:off x="819150" y="4101232"/>
            <a:ext cx="3194050" cy="794617"/>
          </a:xfrm>
          <a:prstGeom prst="wedgeRectCallout">
            <a:avLst>
              <a:gd name="adj1" fmla="val 5352"/>
              <a:gd name="adj2" fmla="val -8822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Very low relationship between </a:t>
            </a:r>
            <a:br>
              <a:rPr lang="en-US" sz="1400" b="1" i="1" dirty="0">
                <a:solidFill>
                  <a:schemeClr val="tx1"/>
                </a:solidFill>
              </a:rPr>
            </a:br>
            <a:r>
              <a:rPr lang="en-US" sz="1400" b="1" i="1" dirty="0">
                <a:solidFill>
                  <a:schemeClr val="tx1"/>
                </a:solidFill>
              </a:rPr>
              <a:t>Western and Sci-Fi</a:t>
            </a:r>
          </a:p>
        </p:txBody>
      </p:sp>
      <p:pic>
        <p:nvPicPr>
          <p:cNvPr id="2050" name="Picture 2" descr="Image result for daniel craig cowboys and aliens">
            <a:extLst>
              <a:ext uri="{FF2B5EF4-FFF2-40B4-BE49-F238E27FC236}">
                <a16:creationId xmlns:a16="http://schemas.microsoft.com/office/drawing/2014/main" id="{091C27C0-6E7C-4179-BF84-F91DB0BB4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53" y="1330261"/>
            <a:ext cx="1802221" cy="22842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4F28C-6542-4F24-8DD6-0013607E6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409" y="2404124"/>
            <a:ext cx="2574891" cy="2466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AF6CDEF-6927-4715-9974-E357C9D80B5B}"/>
              </a:ext>
            </a:extLst>
          </p:cNvPr>
          <p:cNvSpPr/>
          <p:nvPr/>
        </p:nvSpPr>
        <p:spPr>
          <a:xfrm rot="5400000">
            <a:off x="3547533" y="2844800"/>
            <a:ext cx="2091267" cy="11853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311699" y="445024"/>
            <a:ext cx="8938069" cy="1429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2400" dirty="0">
                <a:latin typeface="Arial" panose="020B0604020202020204" pitchFamily="34" charset="0"/>
                <a:cs typeface="Arial" panose="020B0604020202020204" pitchFamily="34" charset="0"/>
              </a:rPr>
              <a:t>Two main categories </a:t>
            </a:r>
            <a:r>
              <a:rPr lang="ko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" sz="2400" b="1" dirty="0">
                <a:latin typeface="Arial" panose="020B0604020202020204" pitchFamily="34" charset="0"/>
                <a:cs typeface="Arial" panose="020B0604020202020204" pitchFamily="34" charset="0"/>
              </a:rPr>
              <a:t>Comedy-Drama-Romance” </a:t>
            </a:r>
            <a:r>
              <a:rPr lang="en-US" altLang="ko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ko" sz="2400" b="1" dirty="0">
                <a:latin typeface="Arial" panose="020B0604020202020204" pitchFamily="34" charset="0"/>
                <a:cs typeface="Arial" panose="020B0604020202020204" pitchFamily="34" charset="0"/>
              </a:rPr>
              <a:t>“Action-Adventure-Crime” </a:t>
            </a:r>
            <a:r>
              <a:rPr lang="en-US" altLang="ko" sz="2400" dirty="0">
                <a:latin typeface="Arial" panose="020B0604020202020204" pitchFamily="34" charset="0"/>
                <a:cs typeface="Arial" panose="020B0604020202020204" pitchFamily="34" charset="0"/>
              </a:rPr>
              <a:t>were captured by network analysis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5C9-DC8A-47B9-892D-6EEFCA641468}"/>
              </a:ext>
            </a:extLst>
          </p:cNvPr>
          <p:cNvGrpSpPr/>
          <p:nvPr/>
        </p:nvGrpSpPr>
        <p:grpSpPr>
          <a:xfrm>
            <a:off x="174494" y="1488388"/>
            <a:ext cx="5076796" cy="3450935"/>
            <a:chOff x="776321" y="1670670"/>
            <a:chExt cx="7041878" cy="3472830"/>
          </a:xfrm>
        </p:grpSpPr>
        <p:pic>
          <p:nvPicPr>
            <p:cNvPr id="299" name="Google Shape;29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8500" y="1670670"/>
              <a:ext cx="6769699" cy="3472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43"/>
            <p:cNvSpPr/>
            <p:nvPr/>
          </p:nvSpPr>
          <p:spPr>
            <a:xfrm rot="2770646">
              <a:off x="1484509" y="3486967"/>
              <a:ext cx="647322" cy="2063697"/>
            </a:xfrm>
            <a:prstGeom prst="ellipse">
              <a:avLst/>
            </a:prstGeom>
            <a:noFill/>
            <a:ln w="76200" cap="flat" cmpd="sng">
              <a:solidFill>
                <a:srgbClr val="EA33B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3"/>
            <p:cNvSpPr/>
            <p:nvPr/>
          </p:nvSpPr>
          <p:spPr>
            <a:xfrm rot="19145936">
              <a:off x="1904119" y="4206885"/>
              <a:ext cx="2256085" cy="643914"/>
            </a:xfrm>
            <a:prstGeom prst="ellipse">
              <a:avLst/>
            </a:prstGeom>
            <a:noFill/>
            <a:ln w="7620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43"/>
          <p:cNvSpPr txBox="1"/>
          <p:nvPr/>
        </p:nvSpPr>
        <p:spPr>
          <a:xfrm>
            <a:off x="1576225" y="78350"/>
            <a:ext cx="750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 - Network Analysis(2\5)</a:t>
            </a:r>
            <a:endParaRPr sz="1200" i="1" dirty="0">
              <a:solidFill>
                <a:srgbClr val="999999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302072-1698-48D8-9EEC-EFF6A9EA94DD}"/>
              </a:ext>
            </a:extLst>
          </p:cNvPr>
          <p:cNvGrpSpPr/>
          <p:nvPr/>
        </p:nvGrpSpPr>
        <p:grpSpPr>
          <a:xfrm>
            <a:off x="5310309" y="1594131"/>
            <a:ext cx="3939459" cy="3228121"/>
            <a:chOff x="4585097" y="1589185"/>
            <a:chExt cx="4664671" cy="32330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FC48CB-05F3-4C60-80F9-34FCB4074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10" t="23564" r="22590" b="13896"/>
            <a:stretch/>
          </p:blipFill>
          <p:spPr>
            <a:xfrm>
              <a:off x="4585097" y="1605460"/>
              <a:ext cx="4664671" cy="3216792"/>
            </a:xfrm>
            <a:prstGeom prst="rect">
              <a:avLst/>
            </a:prstGeom>
          </p:spPr>
        </p:pic>
        <p:sp>
          <p:nvSpPr>
            <p:cNvPr id="9" name="Google Shape;301;p43">
              <a:extLst>
                <a:ext uri="{FF2B5EF4-FFF2-40B4-BE49-F238E27FC236}">
                  <a16:creationId xmlns:a16="http://schemas.microsoft.com/office/drawing/2014/main" id="{F849148D-8B2B-41EF-AB4A-F751892E61B5}"/>
                </a:ext>
              </a:extLst>
            </p:cNvPr>
            <p:cNvSpPr/>
            <p:nvPr/>
          </p:nvSpPr>
          <p:spPr>
            <a:xfrm rot="3720731">
              <a:off x="5277526" y="1330723"/>
              <a:ext cx="1849194" cy="2366117"/>
            </a:xfrm>
            <a:prstGeom prst="ellipse">
              <a:avLst/>
            </a:prstGeom>
            <a:noFill/>
            <a:ln w="7620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0;p43">
              <a:extLst>
                <a:ext uri="{FF2B5EF4-FFF2-40B4-BE49-F238E27FC236}">
                  <a16:creationId xmlns:a16="http://schemas.microsoft.com/office/drawing/2014/main" id="{5D2807E8-94FE-4A8B-A1E7-5F60B59A616E}"/>
                </a:ext>
              </a:extLst>
            </p:cNvPr>
            <p:cNvSpPr/>
            <p:nvPr/>
          </p:nvSpPr>
          <p:spPr>
            <a:xfrm rot="3670210">
              <a:off x="6924594" y="2225789"/>
              <a:ext cx="1874867" cy="2752994"/>
            </a:xfrm>
            <a:prstGeom prst="ellipse">
              <a:avLst/>
            </a:prstGeom>
            <a:noFill/>
            <a:ln w="76200" cap="flat" cmpd="sng">
              <a:solidFill>
                <a:srgbClr val="EA33B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07300" y="1260550"/>
            <a:ext cx="8625000" cy="4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Intro &amp; Data collection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Exploratory Analysis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1) Topic modeling</a:t>
            </a:r>
            <a:endParaRPr sz="2400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2) Network Analysis</a:t>
            </a:r>
            <a:endParaRPr sz="2400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latin typeface="Verdana"/>
                <a:ea typeface="Verdana"/>
                <a:cs typeface="Verdana"/>
                <a:sym typeface="Verdana"/>
              </a:rPr>
              <a:t>3. Sentiment Analysis </a:t>
            </a:r>
            <a:endParaRPr sz="24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4. Clustering &amp; </a:t>
            </a:r>
            <a:r>
              <a:rPr lang="en-US" alt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Regression</a:t>
            </a: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based on sentiment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5. Conclusion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35645"/>
          <a:stretch/>
        </p:blipFill>
        <p:spPr>
          <a:xfrm>
            <a:off x="5784300" y="226025"/>
            <a:ext cx="3048000" cy="14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57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75" y="2469150"/>
            <a:ext cx="3478325" cy="24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C283B8-175A-47A4-B0F5-24334FE1774C}"/>
              </a:ext>
            </a:extLst>
          </p:cNvPr>
          <p:cNvSpPr txBox="1"/>
          <p:nvPr/>
        </p:nvSpPr>
        <p:spPr>
          <a:xfrm>
            <a:off x="266917" y="507050"/>
            <a:ext cx="82065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Sentiment Vectors</a:t>
            </a:r>
          </a:p>
        </p:txBody>
      </p:sp>
      <p:sp>
        <p:nvSpPr>
          <p:cNvPr id="9" name="Google Shape;308;p44">
            <a:extLst>
              <a:ext uri="{FF2B5EF4-FFF2-40B4-BE49-F238E27FC236}">
                <a16:creationId xmlns:a16="http://schemas.microsoft.com/office/drawing/2014/main" id="{F83A4543-9B6D-415F-A9B4-1A71D234B9BE}"/>
              </a:ext>
            </a:extLst>
          </p:cNvPr>
          <p:cNvSpPr txBox="1">
            <a:spLocks/>
          </p:cNvSpPr>
          <p:nvPr/>
        </p:nvSpPr>
        <p:spPr>
          <a:xfrm>
            <a:off x="311700" y="1063171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Calculation of sentiment vector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Decide line number range(925-2000)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10;p44">
            <a:extLst>
              <a:ext uri="{FF2B5EF4-FFF2-40B4-BE49-F238E27FC236}">
                <a16:creationId xmlns:a16="http://schemas.microsoft.com/office/drawing/2014/main" id="{C110BA50-1538-4604-AB72-0DA6674DD40D}"/>
              </a:ext>
            </a:extLst>
          </p:cNvPr>
          <p:cNvSpPr txBox="1"/>
          <p:nvPr/>
        </p:nvSpPr>
        <p:spPr>
          <a:xfrm>
            <a:off x="2769675" y="53847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700" y="1599435"/>
            <a:ext cx="2466250" cy="15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750" y="1599422"/>
            <a:ext cx="2466250" cy="15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2700" y="3393522"/>
            <a:ext cx="2466250" cy="15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7750" y="3393522"/>
            <a:ext cx="2466250" cy="15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5"/>
          <p:cNvSpPr txBox="1"/>
          <p:nvPr/>
        </p:nvSpPr>
        <p:spPr>
          <a:xfrm>
            <a:off x="2986550" y="78350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315;p45">
            <a:extLst>
              <a:ext uri="{FF2B5EF4-FFF2-40B4-BE49-F238E27FC236}">
                <a16:creationId xmlns:a16="http://schemas.microsoft.com/office/drawing/2014/main" id="{52733CBC-058F-4EA0-85B1-EDD98238F386}"/>
              </a:ext>
            </a:extLst>
          </p:cNvPr>
          <p:cNvSpPr txBox="1">
            <a:spLocks/>
          </p:cNvSpPr>
          <p:nvPr/>
        </p:nvSpPr>
        <p:spPr>
          <a:xfrm>
            <a:off x="311700" y="48503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" sz="2600" dirty="0">
                <a:latin typeface="Arial" panose="020B0604020202020204" pitchFamily="34" charset="0"/>
                <a:cs typeface="Arial" panose="020B0604020202020204" pitchFamily="34" charset="0"/>
              </a:rPr>
              <a:t>Sentiment Vectors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16;p45">
            <a:extLst>
              <a:ext uri="{FF2B5EF4-FFF2-40B4-BE49-F238E27FC236}">
                <a16:creationId xmlns:a16="http://schemas.microsoft.com/office/drawing/2014/main" id="{19092D4D-8B7B-47B2-ABF3-9B27C054763A}"/>
              </a:ext>
            </a:extLst>
          </p:cNvPr>
          <p:cNvSpPr txBox="1">
            <a:spLocks/>
          </p:cNvSpPr>
          <p:nvPr/>
        </p:nvSpPr>
        <p:spPr>
          <a:xfrm>
            <a:off x="311700" y="1002528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Decide bin number(40)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07300" y="1260550"/>
            <a:ext cx="8625000" cy="4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Intro &amp; Data collection </a:t>
            </a:r>
            <a:endParaRPr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Exploratory Analysis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1) Topic modeling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2) Network Analysis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4. Clustering </a:t>
            </a:r>
            <a:r>
              <a:rPr lang="en-US" alt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&amp; Regression </a:t>
            </a: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based on sentiment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5. Conclusion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35645"/>
          <a:stretch/>
        </p:blipFill>
        <p:spPr>
          <a:xfrm>
            <a:off x="5784300" y="226025"/>
            <a:ext cx="3048000" cy="14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15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75" y="2770150"/>
            <a:ext cx="8456724" cy="16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6;p46">
            <a:extLst>
              <a:ext uri="{FF2B5EF4-FFF2-40B4-BE49-F238E27FC236}">
                <a16:creationId xmlns:a16="http://schemas.microsoft.com/office/drawing/2014/main" id="{03D7CBC4-1E06-45CA-8BF5-D4B6CEC100B9}"/>
              </a:ext>
            </a:extLst>
          </p:cNvPr>
          <p:cNvSpPr txBox="1">
            <a:spLocks/>
          </p:cNvSpPr>
          <p:nvPr/>
        </p:nvSpPr>
        <p:spPr>
          <a:xfrm>
            <a:off x="311699" y="5212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" sz="2600" dirty="0">
                <a:latin typeface="Arial" panose="020B0604020202020204" pitchFamily="34" charset="0"/>
                <a:cs typeface="Arial" panose="020B0604020202020204" pitchFamily="34" charset="0"/>
              </a:rPr>
              <a:t>Sentiment Vectors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327;p46">
            <a:extLst>
              <a:ext uri="{FF2B5EF4-FFF2-40B4-BE49-F238E27FC236}">
                <a16:creationId xmlns:a16="http://schemas.microsoft.com/office/drawing/2014/main" id="{6C2CD919-D9B0-4B0B-B53B-55D23DD47E55}"/>
              </a:ext>
            </a:extLst>
          </p:cNvPr>
          <p:cNvSpPr txBox="1">
            <a:spLocks/>
          </p:cNvSpPr>
          <p:nvPr/>
        </p:nvSpPr>
        <p:spPr>
          <a:xfrm>
            <a:off x="311699" y="1017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For each bin: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Remove stop words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Join dictionary ‘</a:t>
            </a:r>
            <a:r>
              <a:rPr lang="en-US" altLang="ko" dirty="0" err="1">
                <a:latin typeface="Arial" panose="020B0604020202020204" pitchFamily="34" charset="0"/>
                <a:cs typeface="Arial" panose="020B0604020202020204" pitchFamily="34" charset="0"/>
              </a:rPr>
              <a:t>bing</a:t>
            </a: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Calculate (positive word number - negative word number)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1311 movies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10;p44">
            <a:extLst>
              <a:ext uri="{FF2B5EF4-FFF2-40B4-BE49-F238E27FC236}">
                <a16:creationId xmlns:a16="http://schemas.microsoft.com/office/drawing/2014/main" id="{FF51D37E-1806-472B-B134-A031D8B06EF0}"/>
              </a:ext>
            </a:extLst>
          </p:cNvPr>
          <p:cNvSpPr txBox="1"/>
          <p:nvPr/>
        </p:nvSpPr>
        <p:spPr>
          <a:xfrm>
            <a:off x="2971703" y="76809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6;p46">
            <a:extLst>
              <a:ext uri="{FF2B5EF4-FFF2-40B4-BE49-F238E27FC236}">
                <a16:creationId xmlns:a16="http://schemas.microsoft.com/office/drawing/2014/main" id="{03D7CBC4-1E06-45CA-8BF5-D4B6CEC100B9}"/>
              </a:ext>
            </a:extLst>
          </p:cNvPr>
          <p:cNvSpPr txBox="1">
            <a:spLocks/>
          </p:cNvSpPr>
          <p:nvPr/>
        </p:nvSpPr>
        <p:spPr>
          <a:xfrm>
            <a:off x="311699" y="5212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" sz="2600" dirty="0">
                <a:latin typeface="Arial" panose="020B0604020202020204" pitchFamily="34" charset="0"/>
                <a:cs typeface="Arial" panose="020B0604020202020204" pitchFamily="34" charset="0"/>
              </a:rPr>
              <a:t>Sentiment Vectors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327;p46">
            <a:extLst>
              <a:ext uri="{FF2B5EF4-FFF2-40B4-BE49-F238E27FC236}">
                <a16:creationId xmlns:a16="http://schemas.microsoft.com/office/drawing/2014/main" id="{6C2CD919-D9B0-4B0B-B53B-55D23DD47E55}"/>
              </a:ext>
            </a:extLst>
          </p:cNvPr>
          <p:cNvSpPr txBox="1">
            <a:spLocks/>
          </p:cNvSpPr>
          <p:nvPr/>
        </p:nvSpPr>
        <p:spPr>
          <a:xfrm>
            <a:off x="311699" y="1017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10;p44">
            <a:extLst>
              <a:ext uri="{FF2B5EF4-FFF2-40B4-BE49-F238E27FC236}">
                <a16:creationId xmlns:a16="http://schemas.microsoft.com/office/drawing/2014/main" id="{FF51D37E-1806-472B-B134-A031D8B06EF0}"/>
              </a:ext>
            </a:extLst>
          </p:cNvPr>
          <p:cNvSpPr txBox="1"/>
          <p:nvPr/>
        </p:nvSpPr>
        <p:spPr>
          <a:xfrm>
            <a:off x="2971703" y="76809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478448"/>
            <a:ext cx="7942078" cy="29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51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>
            <a:spLocks noGrp="1"/>
          </p:cNvSpPr>
          <p:nvPr>
            <p:ph type="title" idx="4294967295"/>
          </p:nvPr>
        </p:nvSpPr>
        <p:spPr>
          <a:xfrm>
            <a:off x="311150" y="401551"/>
            <a:ext cx="8521700" cy="1137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Overall, different sentiment volatility across genres,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mostly landed below zero, suggesting more negative word usage according to the analysis with dictionary ‘Bing’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2986550" y="78350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</a:endParaRPr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10" y="2155364"/>
            <a:ext cx="6364219" cy="279735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2"/>
          <p:cNvSpPr/>
          <p:nvPr/>
        </p:nvSpPr>
        <p:spPr>
          <a:xfrm>
            <a:off x="537024" y="3348902"/>
            <a:ext cx="6096255" cy="45719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28" name="Google Shape;428;p52"/>
          <p:cNvSpPr txBox="1"/>
          <p:nvPr/>
        </p:nvSpPr>
        <p:spPr>
          <a:xfrm>
            <a:off x="812160" y="4806318"/>
            <a:ext cx="5489487" cy="48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i="1" dirty="0"/>
              <a:t>Y axis : sentiment vectors, X axis : running </a:t>
            </a:r>
            <a:r>
              <a:rPr lang="ko" sz="1600" i="1" dirty="0"/>
              <a:t>time</a:t>
            </a:r>
            <a:r>
              <a:rPr lang="en-US" altLang="ko" sz="1600" i="1" dirty="0"/>
              <a:t>(bins)</a:t>
            </a:r>
            <a:endParaRPr sz="1600" i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F560C9-DF2D-4F1B-B0E7-DF4B1849FBD2}"/>
              </a:ext>
            </a:extLst>
          </p:cNvPr>
          <p:cNvGrpSpPr/>
          <p:nvPr/>
        </p:nvGrpSpPr>
        <p:grpSpPr>
          <a:xfrm>
            <a:off x="519533" y="2295939"/>
            <a:ext cx="6011757" cy="2540076"/>
            <a:chOff x="519533" y="2295939"/>
            <a:chExt cx="6011757" cy="2540076"/>
          </a:xfrm>
        </p:grpSpPr>
        <p:sp>
          <p:nvSpPr>
            <p:cNvPr id="429" name="Google Shape;429;p52"/>
            <p:cNvSpPr/>
            <p:nvPr/>
          </p:nvSpPr>
          <p:spPr>
            <a:xfrm>
              <a:off x="519533" y="2295939"/>
              <a:ext cx="1451849" cy="25400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1971382" y="2295939"/>
              <a:ext cx="1451849" cy="25400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3423231" y="2295939"/>
              <a:ext cx="1451849" cy="25400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4875080" y="2295939"/>
              <a:ext cx="1656210" cy="25400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" name="Google Shape;397;p50">
            <a:extLst>
              <a:ext uri="{FF2B5EF4-FFF2-40B4-BE49-F238E27FC236}">
                <a16:creationId xmlns:a16="http://schemas.microsoft.com/office/drawing/2014/main" id="{8CAE0C9C-2C93-4984-BBC5-EE1FFD38FD43}"/>
              </a:ext>
            </a:extLst>
          </p:cNvPr>
          <p:cNvSpPr txBox="1"/>
          <p:nvPr/>
        </p:nvSpPr>
        <p:spPr>
          <a:xfrm>
            <a:off x="390448" y="1753781"/>
            <a:ext cx="6808986" cy="38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Set-up       Development     </a:t>
            </a:r>
            <a:r>
              <a:rPr lang="en-US" alt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Turn     </a:t>
            </a:r>
            <a:r>
              <a:rPr lang="en-US" alt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Conclusion             </a:t>
            </a:r>
            <a:endParaRPr sz="20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09982-156D-43D5-909D-D7BC72352004}"/>
              </a:ext>
            </a:extLst>
          </p:cNvPr>
          <p:cNvSpPr/>
          <p:nvPr/>
        </p:nvSpPr>
        <p:spPr>
          <a:xfrm>
            <a:off x="519533" y="3369865"/>
            <a:ext cx="6011757" cy="1389912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9FEBAA-7597-4A58-BFD2-D449737EE31E}"/>
              </a:ext>
            </a:extLst>
          </p:cNvPr>
          <p:cNvCxnSpPr/>
          <p:nvPr/>
        </p:nvCxnSpPr>
        <p:spPr>
          <a:xfrm>
            <a:off x="6673740" y="2275803"/>
            <a:ext cx="52569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B4D9EB-8712-44C8-A725-9BA7DBD384AE}"/>
              </a:ext>
            </a:extLst>
          </p:cNvPr>
          <p:cNvSpPr/>
          <p:nvPr/>
        </p:nvSpPr>
        <p:spPr>
          <a:xfrm>
            <a:off x="7235692" y="2020251"/>
            <a:ext cx="1728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" sz="1400" b="1" i="1" dirty="0" err="1"/>
              <a:t>Drama,Comedy</a:t>
            </a:r>
            <a:endParaRPr lang="en-US" altLang="ko" sz="1400" b="1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11A263-1135-4E11-937C-9C28E2AF1214}"/>
              </a:ext>
            </a:extLst>
          </p:cNvPr>
          <p:cNvCxnSpPr/>
          <p:nvPr/>
        </p:nvCxnSpPr>
        <p:spPr>
          <a:xfrm>
            <a:off x="6657920" y="2821449"/>
            <a:ext cx="52569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099FD-0F9B-460D-B822-E1D7D88B8DE4}"/>
              </a:ext>
            </a:extLst>
          </p:cNvPr>
          <p:cNvSpPr/>
          <p:nvPr/>
        </p:nvSpPr>
        <p:spPr>
          <a:xfrm>
            <a:off x="7290289" y="2656214"/>
            <a:ext cx="1728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" sz="1400" b="1" i="1" dirty="0"/>
              <a:t>Action</a:t>
            </a:r>
            <a:endParaRPr lang="en-US" sz="1400" b="1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3AAC7E-EA46-494A-9EC7-48198EBEFEDC}"/>
              </a:ext>
            </a:extLst>
          </p:cNvPr>
          <p:cNvSpPr/>
          <p:nvPr/>
        </p:nvSpPr>
        <p:spPr>
          <a:xfrm>
            <a:off x="7290289" y="3309538"/>
            <a:ext cx="1728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" sz="1400" b="1" i="1" dirty="0"/>
              <a:t>Adventure</a:t>
            </a:r>
            <a:endParaRPr lang="en-US" sz="1400" b="1" i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6D0E27-9A45-46A7-A70B-5B770062DFA8}"/>
              </a:ext>
            </a:extLst>
          </p:cNvPr>
          <p:cNvCxnSpPr/>
          <p:nvPr/>
        </p:nvCxnSpPr>
        <p:spPr>
          <a:xfrm>
            <a:off x="6657920" y="3500514"/>
            <a:ext cx="525694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4D86DC-7547-4C42-8300-75AE3512F214}"/>
              </a:ext>
            </a:extLst>
          </p:cNvPr>
          <p:cNvCxnSpPr/>
          <p:nvPr/>
        </p:nvCxnSpPr>
        <p:spPr>
          <a:xfrm>
            <a:off x="6673740" y="4138436"/>
            <a:ext cx="52569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009A08C-0CE2-49A4-8C06-61A554664C32}"/>
              </a:ext>
            </a:extLst>
          </p:cNvPr>
          <p:cNvSpPr/>
          <p:nvPr/>
        </p:nvSpPr>
        <p:spPr>
          <a:xfrm>
            <a:off x="7352735" y="3910932"/>
            <a:ext cx="1728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" sz="1400" b="1" i="1" dirty="0"/>
              <a:t>Crime, Thriller</a:t>
            </a:r>
            <a:endParaRPr lang="en-US" sz="1400" b="1" i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27E3F0-434E-430B-9DB2-6820484F7E6E}"/>
              </a:ext>
            </a:extLst>
          </p:cNvPr>
          <p:cNvCxnSpPr/>
          <p:nvPr/>
        </p:nvCxnSpPr>
        <p:spPr>
          <a:xfrm>
            <a:off x="6709998" y="4697098"/>
            <a:ext cx="52569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0BD5773-ADCB-4973-8554-DCC474572FD0}"/>
              </a:ext>
            </a:extLst>
          </p:cNvPr>
          <p:cNvSpPr/>
          <p:nvPr/>
        </p:nvSpPr>
        <p:spPr>
          <a:xfrm>
            <a:off x="7415685" y="4498166"/>
            <a:ext cx="1728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" sz="1400" b="1" i="1" dirty="0"/>
              <a:t>Horror</a:t>
            </a:r>
            <a:endParaRPr lang="en-US" sz="1400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681C99-BF95-4DFA-AB98-6078310C755D}"/>
              </a:ext>
            </a:extLst>
          </p:cNvPr>
          <p:cNvSpPr txBox="1"/>
          <p:nvPr/>
        </p:nvSpPr>
        <p:spPr>
          <a:xfrm>
            <a:off x="2494951" y="1505173"/>
            <a:ext cx="25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 Sentiment plot &gt;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>
            <a:spLocks noGrp="1"/>
          </p:cNvSpPr>
          <p:nvPr>
            <p:ph type="title"/>
          </p:nvPr>
        </p:nvSpPr>
        <p:spPr>
          <a:xfrm>
            <a:off x="287383" y="302725"/>
            <a:ext cx="8661817" cy="832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600" b="1" dirty="0">
                <a:latin typeface="Arial" panose="020B0604020202020204" pitchFamily="34" charset="0"/>
                <a:cs typeface="Arial" panose="020B0604020202020204" pitchFamily="34" charset="0"/>
              </a:rPr>
              <a:t>Genres can be categorized into two main groups, “Emotional Connection” and “High Stimulation</a:t>
            </a:r>
            <a:r>
              <a:rPr lang="en-US" altLang="ko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sz="2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2983137" y="-8932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7E91C-CDC2-4FC3-8E1D-6CFC354D2B8C}"/>
              </a:ext>
            </a:extLst>
          </p:cNvPr>
          <p:cNvSpPr txBox="1"/>
          <p:nvPr/>
        </p:nvSpPr>
        <p:spPr>
          <a:xfrm>
            <a:off x="287383" y="4730454"/>
            <a:ext cx="3518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X axis: Running time, Y axis: Sentiment vectors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2A6B00-2F2C-4EE3-A58B-E75722DD21FE}"/>
              </a:ext>
            </a:extLst>
          </p:cNvPr>
          <p:cNvGrpSpPr/>
          <p:nvPr/>
        </p:nvGrpSpPr>
        <p:grpSpPr>
          <a:xfrm>
            <a:off x="174613" y="1454433"/>
            <a:ext cx="8851650" cy="3067252"/>
            <a:chOff x="174613" y="1624366"/>
            <a:chExt cx="8851650" cy="3067252"/>
          </a:xfrm>
        </p:grpSpPr>
        <p:sp>
          <p:nvSpPr>
            <p:cNvPr id="358" name="Google Shape;358;p49"/>
            <p:cNvSpPr txBox="1"/>
            <p:nvPr/>
          </p:nvSpPr>
          <p:spPr>
            <a:xfrm>
              <a:off x="342340" y="1784074"/>
              <a:ext cx="1278702" cy="1436891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/>
                <a:t>[Group 1]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 dirty="0"/>
                <a:t>“Emotional Connection”</a:t>
              </a:r>
              <a:endParaRPr sz="1600" b="1" i="1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05D1D63-8576-4CA6-9AE6-5B84E0ADA5F4}"/>
                </a:ext>
              </a:extLst>
            </p:cNvPr>
            <p:cNvGrpSpPr/>
            <p:nvPr/>
          </p:nvGrpSpPr>
          <p:grpSpPr>
            <a:xfrm>
              <a:off x="1489767" y="1822908"/>
              <a:ext cx="6337394" cy="2868710"/>
              <a:chOff x="1264054" y="1784075"/>
              <a:chExt cx="6479991" cy="286871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0C19775-0605-4AA8-9963-D4A271B18848}"/>
                  </a:ext>
                </a:extLst>
              </p:cNvPr>
              <p:cNvGrpSpPr/>
              <p:nvPr/>
            </p:nvGrpSpPr>
            <p:grpSpPr>
              <a:xfrm>
                <a:off x="1512082" y="1784075"/>
                <a:ext cx="5988901" cy="1384209"/>
                <a:chOff x="678150" y="2232809"/>
                <a:chExt cx="8482415" cy="1384209"/>
              </a:xfrm>
            </p:grpSpPr>
            <p:pic>
              <p:nvPicPr>
                <p:cNvPr id="359" name="Google Shape;359;p4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78150" y="2238213"/>
                  <a:ext cx="2980075" cy="13788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1" name="Google Shape;361;p49"/>
                <p:cNvSpPr txBox="1"/>
                <p:nvPr/>
              </p:nvSpPr>
              <p:spPr>
                <a:xfrm>
                  <a:off x="678150" y="2367057"/>
                  <a:ext cx="2345100" cy="2893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1"/>
                </a:p>
              </p:txBody>
            </p:sp>
            <p:pic>
              <p:nvPicPr>
                <p:cNvPr id="362" name="Google Shape;362;p4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401014" y="2232809"/>
                  <a:ext cx="2759551" cy="13788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3" name="Google Shape;363;p49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654259" y="2238213"/>
                  <a:ext cx="2849085" cy="13788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" name="Google Shape;394;p50">
                  <a:extLst>
                    <a:ext uri="{FF2B5EF4-FFF2-40B4-BE49-F238E27FC236}">
                      <a16:creationId xmlns:a16="http://schemas.microsoft.com/office/drawing/2014/main" id="{FA6720CF-E07F-4B19-AF66-B49FADEE18AD}"/>
                    </a:ext>
                  </a:extLst>
                </p:cNvPr>
                <p:cNvSpPr txBox="1"/>
                <p:nvPr/>
              </p:nvSpPr>
              <p:spPr>
                <a:xfrm>
                  <a:off x="1043750" y="2300391"/>
                  <a:ext cx="2515026" cy="38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 dirty="0"/>
                    <a:t>Drama/Comedy </a:t>
                  </a:r>
                  <a:endParaRPr b="1" dirty="0"/>
                </a:p>
              </p:txBody>
            </p:sp>
            <p:sp>
              <p:nvSpPr>
                <p:cNvPr id="15" name="Google Shape;394;p50">
                  <a:extLst>
                    <a:ext uri="{FF2B5EF4-FFF2-40B4-BE49-F238E27FC236}">
                      <a16:creationId xmlns:a16="http://schemas.microsoft.com/office/drawing/2014/main" id="{56BE258F-0E17-4335-BD4F-1D80A6942469}"/>
                    </a:ext>
                  </a:extLst>
                </p:cNvPr>
                <p:cNvSpPr txBox="1"/>
                <p:nvPr/>
              </p:nvSpPr>
              <p:spPr>
                <a:xfrm>
                  <a:off x="3869499" y="2298149"/>
                  <a:ext cx="2515026" cy="38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/>
                    <a:t>Thriller</a:t>
                  </a:r>
                  <a:endParaRPr b="1" dirty="0"/>
                </a:p>
              </p:txBody>
            </p:sp>
            <p:sp>
              <p:nvSpPr>
                <p:cNvPr id="16" name="Google Shape;394;p50">
                  <a:extLst>
                    <a:ext uri="{FF2B5EF4-FFF2-40B4-BE49-F238E27FC236}">
                      <a16:creationId xmlns:a16="http://schemas.microsoft.com/office/drawing/2014/main" id="{17312E63-B2FA-4497-84D8-3126B8BCFCA7}"/>
                    </a:ext>
                  </a:extLst>
                </p:cNvPr>
                <p:cNvSpPr txBox="1"/>
                <p:nvPr/>
              </p:nvSpPr>
              <p:spPr>
                <a:xfrm>
                  <a:off x="6628974" y="2270970"/>
                  <a:ext cx="2515026" cy="38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/>
                    <a:t>Adventure</a:t>
                  </a:r>
                  <a:endParaRPr b="1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D96A342-6612-48A6-BAEE-3D8597795335}"/>
                  </a:ext>
                </a:extLst>
              </p:cNvPr>
              <p:cNvGrpSpPr/>
              <p:nvPr/>
            </p:nvGrpSpPr>
            <p:grpSpPr>
              <a:xfrm>
                <a:off x="1512082" y="3391019"/>
                <a:ext cx="4156617" cy="1261766"/>
                <a:chOff x="686432" y="3858839"/>
                <a:chExt cx="5845726" cy="1236337"/>
              </a:xfrm>
            </p:grpSpPr>
            <p:pic>
              <p:nvPicPr>
                <p:cNvPr id="364" name="Google Shape;364;p49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86432" y="3858839"/>
                  <a:ext cx="2980075" cy="12363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5" name="Google Shape;365;p49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666507" y="3858843"/>
                  <a:ext cx="2865651" cy="12363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Google Shape;394;p50">
                  <a:extLst>
                    <a:ext uri="{FF2B5EF4-FFF2-40B4-BE49-F238E27FC236}">
                      <a16:creationId xmlns:a16="http://schemas.microsoft.com/office/drawing/2014/main" id="{9DE904BD-C2BD-4E5D-9E96-62595165DD86}"/>
                    </a:ext>
                  </a:extLst>
                </p:cNvPr>
                <p:cNvSpPr txBox="1"/>
                <p:nvPr/>
              </p:nvSpPr>
              <p:spPr>
                <a:xfrm>
                  <a:off x="932886" y="4575102"/>
                  <a:ext cx="4673177" cy="3072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/>
                    <a:t>Action                           Horror</a:t>
                  </a:r>
                  <a:endParaRPr b="1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2FE40D-BD16-46C3-8079-ED2BF2CCD5A6}"/>
                  </a:ext>
                </a:extLst>
              </p:cNvPr>
              <p:cNvSpPr txBox="1"/>
              <p:nvPr/>
            </p:nvSpPr>
            <p:spPr>
              <a:xfrm>
                <a:off x="1321650" y="1789596"/>
                <a:ext cx="42327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0</a:t>
                </a:r>
              </a:p>
              <a:p>
                <a:pPr algn="r"/>
                <a:endParaRPr lang="en-US" sz="200" dirty="0"/>
              </a:p>
              <a:p>
                <a:pPr algn="r"/>
                <a:r>
                  <a:rPr lang="en-US" sz="1200" dirty="0"/>
                  <a:t>-5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-10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C5421-880B-46FC-A6B8-E73906563089}"/>
                  </a:ext>
                </a:extLst>
              </p:cNvPr>
              <p:cNvSpPr txBox="1"/>
              <p:nvPr/>
            </p:nvSpPr>
            <p:spPr>
              <a:xfrm>
                <a:off x="3410872" y="1811643"/>
                <a:ext cx="42327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0</a:t>
                </a:r>
              </a:p>
              <a:p>
                <a:pPr algn="r"/>
                <a:endParaRPr lang="en-US" sz="200" dirty="0"/>
              </a:p>
              <a:p>
                <a:pPr algn="r"/>
                <a:r>
                  <a:rPr lang="en-US" sz="1200" dirty="0"/>
                  <a:t>-5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-10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A979D1-F57A-4434-8F94-2E66BDDFC623}"/>
                  </a:ext>
                </a:extLst>
              </p:cNvPr>
              <p:cNvSpPr txBox="1"/>
              <p:nvPr/>
            </p:nvSpPr>
            <p:spPr>
              <a:xfrm>
                <a:off x="5335181" y="1836756"/>
                <a:ext cx="42327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0</a:t>
                </a:r>
              </a:p>
              <a:p>
                <a:pPr algn="r"/>
                <a:endParaRPr lang="en-US" sz="200" dirty="0"/>
              </a:p>
              <a:p>
                <a:pPr algn="r"/>
                <a:r>
                  <a:rPr lang="en-US" sz="1200" dirty="0"/>
                  <a:t>-5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-10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FECAF8-C2A0-4285-9626-2BADDF909A9B}"/>
                  </a:ext>
                </a:extLst>
              </p:cNvPr>
              <p:cNvSpPr txBox="1"/>
              <p:nvPr/>
            </p:nvSpPr>
            <p:spPr>
              <a:xfrm>
                <a:off x="1264054" y="3391018"/>
                <a:ext cx="42327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0</a:t>
                </a:r>
              </a:p>
              <a:p>
                <a:pPr algn="r"/>
                <a:endParaRPr lang="en-US" sz="200" dirty="0"/>
              </a:p>
              <a:p>
                <a:pPr algn="r"/>
                <a:r>
                  <a:rPr lang="en-US" sz="1200" dirty="0"/>
                  <a:t>-5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-10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A069F6-BC17-4A7E-AF0E-C9B6726E5DB6}"/>
                  </a:ext>
                </a:extLst>
              </p:cNvPr>
              <p:cNvSpPr txBox="1"/>
              <p:nvPr/>
            </p:nvSpPr>
            <p:spPr>
              <a:xfrm>
                <a:off x="3382133" y="3404725"/>
                <a:ext cx="42327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0</a:t>
                </a:r>
              </a:p>
              <a:p>
                <a:pPr algn="r"/>
                <a:endParaRPr lang="en-US" sz="200" dirty="0"/>
              </a:p>
              <a:p>
                <a:pPr algn="r"/>
                <a:r>
                  <a:rPr lang="en-US" sz="1200" dirty="0"/>
                  <a:t>-5</a:t>
                </a:r>
              </a:p>
              <a:p>
                <a:pPr algn="r"/>
                <a:endParaRPr lang="en-US" sz="300" dirty="0"/>
              </a:p>
              <a:p>
                <a:pPr algn="r"/>
                <a:r>
                  <a:rPr lang="en-US" sz="1200" dirty="0"/>
                  <a:t>-10</a:t>
                </a:r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EA1A41DE-C751-4179-A610-0696D3171A77}"/>
                  </a:ext>
                </a:extLst>
              </p:cNvPr>
              <p:cNvSpPr/>
              <p:nvPr/>
            </p:nvSpPr>
            <p:spPr>
              <a:xfrm>
                <a:off x="7523911" y="2217240"/>
                <a:ext cx="220134" cy="4254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7E345C35-847E-415D-B9F5-D2D73CE1EAC8}"/>
                  </a:ext>
                </a:extLst>
              </p:cNvPr>
              <p:cNvSpPr/>
              <p:nvPr/>
            </p:nvSpPr>
            <p:spPr>
              <a:xfrm>
                <a:off x="7523911" y="3793010"/>
                <a:ext cx="220134" cy="4254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Google Shape;394;p50">
              <a:extLst>
                <a:ext uri="{FF2B5EF4-FFF2-40B4-BE49-F238E27FC236}">
                  <a16:creationId xmlns:a16="http://schemas.microsoft.com/office/drawing/2014/main" id="{26388464-9C8D-41BB-9B3E-0BBFC3839A15}"/>
                </a:ext>
              </a:extLst>
            </p:cNvPr>
            <p:cNvSpPr txBox="1"/>
            <p:nvPr/>
          </p:nvSpPr>
          <p:spPr>
            <a:xfrm>
              <a:off x="7836042" y="1864623"/>
              <a:ext cx="1190221" cy="425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/>
                <a:t>Less volatile sentiment shifts</a:t>
              </a:r>
              <a:endParaRPr b="1" dirty="0"/>
            </a:p>
          </p:txBody>
        </p:sp>
        <p:sp>
          <p:nvSpPr>
            <p:cNvPr id="37" name="Google Shape;394;p50">
              <a:extLst>
                <a:ext uri="{FF2B5EF4-FFF2-40B4-BE49-F238E27FC236}">
                  <a16:creationId xmlns:a16="http://schemas.microsoft.com/office/drawing/2014/main" id="{DAD3BD2C-7637-479B-9A88-47D5DF5504C5}"/>
                </a:ext>
              </a:extLst>
            </p:cNvPr>
            <p:cNvSpPr txBox="1"/>
            <p:nvPr/>
          </p:nvSpPr>
          <p:spPr>
            <a:xfrm>
              <a:off x="7836042" y="3611224"/>
              <a:ext cx="1190221" cy="425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/>
                <a:t>Higher volatility in sentiment</a:t>
              </a:r>
              <a:endParaRPr b="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569BFD-A3FA-4968-AC5B-B0A1BE56D785}"/>
                </a:ext>
              </a:extLst>
            </p:cNvPr>
            <p:cNvSpPr/>
            <p:nvPr/>
          </p:nvSpPr>
          <p:spPr>
            <a:xfrm>
              <a:off x="176019" y="1624366"/>
              <a:ext cx="270934" cy="270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Google Shape;358;p49">
              <a:extLst>
                <a:ext uri="{FF2B5EF4-FFF2-40B4-BE49-F238E27FC236}">
                  <a16:creationId xmlns:a16="http://schemas.microsoft.com/office/drawing/2014/main" id="{07757172-64C0-4C67-A4BB-765F5D154742}"/>
                </a:ext>
              </a:extLst>
            </p:cNvPr>
            <p:cNvSpPr txBox="1"/>
            <p:nvPr/>
          </p:nvSpPr>
          <p:spPr>
            <a:xfrm>
              <a:off x="332238" y="3254727"/>
              <a:ext cx="1278702" cy="1436891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/>
                <a:t>[Group 2]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 dirty="0"/>
                <a:t>“High Stimulation”</a:t>
              </a:r>
              <a:endParaRPr sz="1600" b="1" i="1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74EC4DA-CFE6-4219-9627-6AE1EBD9197E}"/>
                </a:ext>
              </a:extLst>
            </p:cNvPr>
            <p:cNvSpPr/>
            <p:nvPr/>
          </p:nvSpPr>
          <p:spPr>
            <a:xfrm>
              <a:off x="174613" y="3155022"/>
              <a:ext cx="270934" cy="270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179584" y="369899"/>
            <a:ext cx="90324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Genres in Group 1 display similar sentiment usage throughout storyline</a:t>
            </a: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1" name="Google Shape;381;p50"/>
          <p:cNvSpPr txBox="1"/>
          <p:nvPr/>
        </p:nvSpPr>
        <p:spPr>
          <a:xfrm>
            <a:off x="2993700" y="32186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77D242-806D-4C71-BEDF-2E4AED287BEA}"/>
              </a:ext>
            </a:extLst>
          </p:cNvPr>
          <p:cNvGrpSpPr/>
          <p:nvPr/>
        </p:nvGrpSpPr>
        <p:grpSpPr>
          <a:xfrm>
            <a:off x="462259" y="2191091"/>
            <a:ext cx="8351541" cy="2698776"/>
            <a:chOff x="266671" y="2191090"/>
            <a:chExt cx="8807660" cy="2986685"/>
          </a:xfrm>
        </p:grpSpPr>
        <p:grpSp>
          <p:nvGrpSpPr>
            <p:cNvPr id="375" name="Google Shape;375;p50"/>
            <p:cNvGrpSpPr/>
            <p:nvPr/>
          </p:nvGrpSpPr>
          <p:grpSpPr>
            <a:xfrm>
              <a:off x="1579906" y="4325204"/>
              <a:ext cx="7452494" cy="852571"/>
              <a:chOff x="4046933" y="1376675"/>
              <a:chExt cx="4862319" cy="3139525"/>
            </a:xfrm>
          </p:grpSpPr>
          <p:pic>
            <p:nvPicPr>
              <p:cNvPr id="376" name="Google Shape;376;p50"/>
              <p:cNvPicPr preferRelativeResize="0"/>
              <p:nvPr/>
            </p:nvPicPr>
            <p:blipFill rotWithShape="1">
              <a:blip r:embed="rId3">
                <a:alphaModFix/>
              </a:blip>
              <a:srcRect l="889" r="1237"/>
              <a:stretch/>
            </p:blipFill>
            <p:spPr>
              <a:xfrm>
                <a:off x="4046933" y="1376675"/>
                <a:ext cx="4862319" cy="3139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7" name="Google Shape;377;p50"/>
              <p:cNvSpPr/>
              <p:nvPr/>
            </p:nvSpPr>
            <p:spPr>
              <a:xfrm>
                <a:off x="4282025" y="1376675"/>
                <a:ext cx="11910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78" name="Google Shape;378;p50"/>
              <p:cNvSpPr/>
              <p:nvPr/>
            </p:nvSpPr>
            <p:spPr>
              <a:xfrm>
                <a:off x="5473025" y="1376675"/>
                <a:ext cx="11910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79" name="Google Shape;379;p50"/>
              <p:cNvSpPr/>
              <p:nvPr/>
            </p:nvSpPr>
            <p:spPr>
              <a:xfrm>
                <a:off x="6664025" y="1376675"/>
                <a:ext cx="11910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80" name="Google Shape;380;p50"/>
              <p:cNvSpPr/>
              <p:nvPr/>
            </p:nvSpPr>
            <p:spPr>
              <a:xfrm>
                <a:off x="7855025" y="1376675"/>
                <a:ext cx="10368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</p:grpSp>
        <p:grpSp>
          <p:nvGrpSpPr>
            <p:cNvPr id="382" name="Google Shape;382;p50"/>
            <p:cNvGrpSpPr/>
            <p:nvPr/>
          </p:nvGrpSpPr>
          <p:grpSpPr>
            <a:xfrm>
              <a:off x="1527654" y="3261968"/>
              <a:ext cx="7546677" cy="799747"/>
              <a:chOff x="3969589" y="1342996"/>
              <a:chExt cx="4909032" cy="3182492"/>
            </a:xfrm>
          </p:grpSpPr>
          <p:pic>
            <p:nvPicPr>
              <p:cNvPr id="383" name="Google Shape;383;p50"/>
              <p:cNvPicPr preferRelativeResize="0"/>
              <p:nvPr/>
            </p:nvPicPr>
            <p:blipFill rotWithShape="1">
              <a:blip r:embed="rId4">
                <a:alphaModFix/>
              </a:blip>
              <a:srcRect l="-737" r="2214"/>
              <a:stretch/>
            </p:blipFill>
            <p:spPr>
              <a:xfrm>
                <a:off x="3969589" y="1376663"/>
                <a:ext cx="4909032" cy="3148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4" name="Google Shape;384;p50"/>
              <p:cNvSpPr/>
              <p:nvPr/>
            </p:nvSpPr>
            <p:spPr>
              <a:xfrm>
                <a:off x="4233576" y="1342996"/>
                <a:ext cx="1191000" cy="2799899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85" name="Google Shape;385;p50"/>
              <p:cNvSpPr/>
              <p:nvPr/>
            </p:nvSpPr>
            <p:spPr>
              <a:xfrm>
                <a:off x="5424576" y="1376676"/>
                <a:ext cx="11910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86" name="Google Shape;386;p50"/>
              <p:cNvSpPr/>
              <p:nvPr/>
            </p:nvSpPr>
            <p:spPr>
              <a:xfrm>
                <a:off x="6610492" y="1359849"/>
                <a:ext cx="11910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87" name="Google Shape;387;p50"/>
              <p:cNvSpPr/>
              <p:nvPr/>
            </p:nvSpPr>
            <p:spPr>
              <a:xfrm>
                <a:off x="7809262" y="1376676"/>
                <a:ext cx="10368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</p:grpSp>
        <p:grpSp>
          <p:nvGrpSpPr>
            <p:cNvPr id="388" name="Google Shape;388;p50"/>
            <p:cNvGrpSpPr/>
            <p:nvPr/>
          </p:nvGrpSpPr>
          <p:grpSpPr>
            <a:xfrm>
              <a:off x="1580057" y="2191090"/>
              <a:ext cx="7452376" cy="844592"/>
              <a:chOff x="4111549" y="1516487"/>
              <a:chExt cx="4837949" cy="3057375"/>
            </a:xfrm>
          </p:grpSpPr>
          <p:pic>
            <p:nvPicPr>
              <p:cNvPr id="389" name="Google Shape;389;p5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11549" y="1516487"/>
                <a:ext cx="4837949" cy="3057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0" name="Google Shape;390;p50"/>
              <p:cNvSpPr/>
              <p:nvPr/>
            </p:nvSpPr>
            <p:spPr>
              <a:xfrm>
                <a:off x="4339675" y="1561175"/>
                <a:ext cx="11910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91" name="Google Shape;391;p50"/>
              <p:cNvSpPr/>
              <p:nvPr/>
            </p:nvSpPr>
            <p:spPr>
              <a:xfrm>
                <a:off x="5530675" y="1561175"/>
                <a:ext cx="11910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92" name="Google Shape;392;p50"/>
              <p:cNvSpPr/>
              <p:nvPr/>
            </p:nvSpPr>
            <p:spPr>
              <a:xfrm>
                <a:off x="6721675" y="1561175"/>
                <a:ext cx="11910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7912675" y="1561175"/>
                <a:ext cx="1036800" cy="27999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</p:grpSp>
        <p:sp>
          <p:nvSpPr>
            <p:cNvPr id="394" name="Google Shape;394;p50"/>
            <p:cNvSpPr txBox="1"/>
            <p:nvPr/>
          </p:nvSpPr>
          <p:spPr>
            <a:xfrm>
              <a:off x="266671" y="2207666"/>
              <a:ext cx="1804200" cy="53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 dirty="0"/>
                <a:t>Drama/</a:t>
              </a:r>
              <a:endParaRPr sz="2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 dirty="0"/>
                <a:t>Comedy </a:t>
              </a:r>
              <a:endParaRPr sz="2000" b="1" dirty="0"/>
            </a:p>
          </p:txBody>
        </p:sp>
        <p:sp>
          <p:nvSpPr>
            <p:cNvPr id="395" name="Google Shape;395;p50"/>
            <p:cNvSpPr txBox="1"/>
            <p:nvPr/>
          </p:nvSpPr>
          <p:spPr>
            <a:xfrm>
              <a:off x="266671" y="3329210"/>
              <a:ext cx="1804201" cy="53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 dirty="0"/>
                <a:t>Thriller</a:t>
              </a:r>
              <a:endParaRPr sz="2000" b="1" dirty="0"/>
            </a:p>
          </p:txBody>
        </p:sp>
        <p:sp>
          <p:nvSpPr>
            <p:cNvPr id="396" name="Google Shape;396;p50"/>
            <p:cNvSpPr txBox="1"/>
            <p:nvPr/>
          </p:nvSpPr>
          <p:spPr>
            <a:xfrm>
              <a:off x="266671" y="4436666"/>
              <a:ext cx="1804200" cy="53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/>
                <a:t>Adventure</a:t>
              </a:r>
              <a:endParaRPr sz="2000" b="1"/>
            </a:p>
          </p:txBody>
        </p:sp>
      </p:grpSp>
      <p:sp>
        <p:nvSpPr>
          <p:cNvPr id="397" name="Google Shape;397;p50"/>
          <p:cNvSpPr txBox="1"/>
          <p:nvPr/>
        </p:nvSpPr>
        <p:spPr>
          <a:xfrm>
            <a:off x="2352600" y="1707106"/>
            <a:ext cx="7376700" cy="84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Set-up       Development     </a:t>
            </a:r>
            <a:r>
              <a:rPr lang="en-US" alt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</a:t>
            </a:r>
            <a:r>
              <a:rPr 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Turn     </a:t>
            </a:r>
            <a:r>
              <a:rPr lang="en-US" alt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</a:t>
            </a:r>
            <a:r>
              <a:rPr 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Conclusion             </a:t>
            </a:r>
            <a:endParaRPr sz="20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Google Shape;358;p49">
            <a:extLst>
              <a:ext uri="{FF2B5EF4-FFF2-40B4-BE49-F238E27FC236}">
                <a16:creationId xmlns:a16="http://schemas.microsoft.com/office/drawing/2014/main" id="{40895FC6-67D8-44AE-998D-5AECE5CB1295}"/>
              </a:ext>
            </a:extLst>
          </p:cNvPr>
          <p:cNvSpPr txBox="1"/>
          <p:nvPr/>
        </p:nvSpPr>
        <p:spPr>
          <a:xfrm>
            <a:off x="345904" y="1351799"/>
            <a:ext cx="3103383" cy="430857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non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[Group 1] </a:t>
            </a:r>
            <a:r>
              <a:rPr lang="en-US" sz="1600" b="1" i="1" dirty="0"/>
              <a:t>“Emotional Connection”</a:t>
            </a:r>
            <a:endParaRPr sz="1600" b="1" i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B5D9722-CBB9-4FD4-89AF-3F9D0848B506}"/>
              </a:ext>
            </a:extLst>
          </p:cNvPr>
          <p:cNvSpPr/>
          <p:nvPr/>
        </p:nvSpPr>
        <p:spPr>
          <a:xfrm>
            <a:off x="179584" y="1192091"/>
            <a:ext cx="270934" cy="27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5940" y="522934"/>
            <a:ext cx="10091451" cy="98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b="1" dirty="0">
                <a:latin typeface="Arial" panose="020B0604020202020204" pitchFamily="34" charset="0"/>
                <a:cs typeface="Arial" panose="020B0604020202020204" pitchFamily="34" charset="0"/>
              </a:rPr>
              <a:t>Generally, Genres in Group 2 use s</a:t>
            </a:r>
            <a:r>
              <a:rPr lang="ko" sz="2200" b="1" dirty="0">
                <a:latin typeface="Arial" panose="020B0604020202020204" pitchFamily="34" charset="0"/>
                <a:cs typeface="Arial" panose="020B0604020202020204" pitchFamily="34" charset="0"/>
              </a:rPr>
              <a:t>harper </a:t>
            </a:r>
            <a:r>
              <a:rPr lang="en-US" altLang="ko" sz="2200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ko" sz="2200" b="1" dirty="0">
                <a:latin typeface="Arial" panose="020B0604020202020204" pitchFamily="34" charset="0"/>
                <a:cs typeface="Arial" panose="020B0604020202020204" pitchFamily="34" charset="0"/>
              </a:rPr>
              <a:t>extreme sentiments</a:t>
            </a:r>
            <a:r>
              <a:rPr lang="en-US" altLang="ko" sz="2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altLang="ko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" sz="2200" b="1" dirty="0">
                <a:latin typeface="Arial" panose="020B0604020202020204" pitchFamily="34" charset="0"/>
                <a:cs typeface="Arial" panose="020B0604020202020204" pitchFamily="34" charset="0"/>
              </a:rPr>
              <a:t>but with quite different direction of sentiment in their storytelling</a:t>
            </a:r>
            <a:endParaRPr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Google Shape;404;p51"/>
          <p:cNvSpPr txBox="1"/>
          <p:nvPr/>
        </p:nvSpPr>
        <p:spPr>
          <a:xfrm>
            <a:off x="3051504" y="67619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22" name="Google Shape;397;p50">
            <a:extLst>
              <a:ext uri="{FF2B5EF4-FFF2-40B4-BE49-F238E27FC236}">
                <a16:creationId xmlns:a16="http://schemas.microsoft.com/office/drawing/2014/main" id="{81EB5315-EE99-45B1-985C-BF9FFEA1A802}"/>
              </a:ext>
            </a:extLst>
          </p:cNvPr>
          <p:cNvSpPr txBox="1"/>
          <p:nvPr/>
        </p:nvSpPr>
        <p:spPr>
          <a:xfrm>
            <a:off x="1969180" y="1826323"/>
            <a:ext cx="7376700" cy="7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Set-up       Development     </a:t>
            </a:r>
            <a:r>
              <a:rPr lang="en-US" alt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</a:t>
            </a:r>
            <a:r>
              <a:rPr 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Turn     </a:t>
            </a:r>
            <a:r>
              <a:rPr lang="en-US" alt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</a:t>
            </a:r>
            <a:r>
              <a:rPr lang="ko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Conclusion             </a:t>
            </a:r>
            <a:endParaRPr sz="20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AB4A42-4D0D-4DB6-9CF4-B2F09C432C5C}"/>
              </a:ext>
            </a:extLst>
          </p:cNvPr>
          <p:cNvGrpSpPr/>
          <p:nvPr/>
        </p:nvGrpSpPr>
        <p:grpSpPr>
          <a:xfrm>
            <a:off x="432712" y="2328052"/>
            <a:ext cx="8465399" cy="2282603"/>
            <a:chOff x="566970" y="1355839"/>
            <a:chExt cx="8465399" cy="3801768"/>
          </a:xfrm>
        </p:grpSpPr>
        <p:pic>
          <p:nvPicPr>
            <p:cNvPr id="405" name="Google Shape;405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99479" y="3166139"/>
              <a:ext cx="7532890" cy="199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99560" y="1355846"/>
              <a:ext cx="7397224" cy="1853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35094" y="1355839"/>
              <a:ext cx="7397275" cy="18540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394;p50">
              <a:extLst>
                <a:ext uri="{FF2B5EF4-FFF2-40B4-BE49-F238E27FC236}">
                  <a16:creationId xmlns:a16="http://schemas.microsoft.com/office/drawing/2014/main" id="{B62FE243-28F0-4FEA-9EE7-466312467BC3}"/>
                </a:ext>
              </a:extLst>
            </p:cNvPr>
            <p:cNvSpPr txBox="1"/>
            <p:nvPr/>
          </p:nvSpPr>
          <p:spPr>
            <a:xfrm>
              <a:off x="597379" y="1889408"/>
              <a:ext cx="1804200" cy="80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Action</a:t>
              </a:r>
              <a:endParaRPr sz="2000" b="1" dirty="0"/>
            </a:p>
          </p:txBody>
        </p:sp>
        <p:sp>
          <p:nvSpPr>
            <p:cNvPr id="18" name="Google Shape;394;p50">
              <a:extLst>
                <a:ext uri="{FF2B5EF4-FFF2-40B4-BE49-F238E27FC236}">
                  <a16:creationId xmlns:a16="http://schemas.microsoft.com/office/drawing/2014/main" id="{7B91604C-8717-42FE-937C-BA1CC52236DB}"/>
                </a:ext>
              </a:extLst>
            </p:cNvPr>
            <p:cNvSpPr txBox="1"/>
            <p:nvPr/>
          </p:nvSpPr>
          <p:spPr>
            <a:xfrm>
              <a:off x="566970" y="3758373"/>
              <a:ext cx="1804200" cy="80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Horror</a:t>
              </a:r>
              <a:endParaRPr sz="2000" b="1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A2DAF09-6B16-4FD9-8007-76556109BCC0}"/>
                </a:ext>
              </a:extLst>
            </p:cNvPr>
            <p:cNvGrpSpPr/>
            <p:nvPr/>
          </p:nvGrpSpPr>
          <p:grpSpPr>
            <a:xfrm>
              <a:off x="1969687" y="3312873"/>
              <a:ext cx="6821320" cy="1698000"/>
              <a:chOff x="1969687" y="3312873"/>
              <a:chExt cx="6821320" cy="1698000"/>
            </a:xfrm>
          </p:grpSpPr>
          <p:sp>
            <p:nvSpPr>
              <p:cNvPr id="413" name="Google Shape;413;p51"/>
              <p:cNvSpPr/>
              <p:nvPr/>
            </p:nvSpPr>
            <p:spPr>
              <a:xfrm>
                <a:off x="1969687" y="3312873"/>
                <a:ext cx="1705330" cy="16980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13;p51">
                <a:extLst>
                  <a:ext uri="{FF2B5EF4-FFF2-40B4-BE49-F238E27FC236}">
                    <a16:creationId xmlns:a16="http://schemas.microsoft.com/office/drawing/2014/main" id="{943A5AF0-BC2A-4B6F-98A3-0B2CCCFDF0A6}"/>
                  </a:ext>
                </a:extLst>
              </p:cNvPr>
              <p:cNvSpPr/>
              <p:nvPr/>
            </p:nvSpPr>
            <p:spPr>
              <a:xfrm>
                <a:off x="7085677" y="3312873"/>
                <a:ext cx="1705330" cy="16980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13;p51">
                <a:extLst>
                  <a:ext uri="{FF2B5EF4-FFF2-40B4-BE49-F238E27FC236}">
                    <a16:creationId xmlns:a16="http://schemas.microsoft.com/office/drawing/2014/main" id="{258EF74C-326A-450F-9FD1-908A570F0C7D}"/>
                  </a:ext>
                </a:extLst>
              </p:cNvPr>
              <p:cNvSpPr/>
              <p:nvPr/>
            </p:nvSpPr>
            <p:spPr>
              <a:xfrm>
                <a:off x="5380347" y="3312873"/>
                <a:ext cx="1705330" cy="16980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13;p51">
                <a:extLst>
                  <a:ext uri="{FF2B5EF4-FFF2-40B4-BE49-F238E27FC236}">
                    <a16:creationId xmlns:a16="http://schemas.microsoft.com/office/drawing/2014/main" id="{FB68F373-BF3E-47C8-90A5-89D1ACED8FBD}"/>
                  </a:ext>
                </a:extLst>
              </p:cNvPr>
              <p:cNvSpPr/>
              <p:nvPr/>
            </p:nvSpPr>
            <p:spPr>
              <a:xfrm>
                <a:off x="3675017" y="3312873"/>
                <a:ext cx="1705330" cy="16980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A6CCE68-2F2B-4D90-8E63-2F984329B091}"/>
                </a:ext>
              </a:extLst>
            </p:cNvPr>
            <p:cNvGrpSpPr/>
            <p:nvPr/>
          </p:nvGrpSpPr>
          <p:grpSpPr>
            <a:xfrm>
              <a:off x="1969687" y="1416626"/>
              <a:ext cx="6821320" cy="1698000"/>
              <a:chOff x="1969687" y="3312873"/>
              <a:chExt cx="6821320" cy="1698000"/>
            </a:xfrm>
          </p:grpSpPr>
          <p:sp>
            <p:nvSpPr>
              <p:cNvPr id="25" name="Google Shape;413;p51">
                <a:extLst>
                  <a:ext uri="{FF2B5EF4-FFF2-40B4-BE49-F238E27FC236}">
                    <a16:creationId xmlns:a16="http://schemas.microsoft.com/office/drawing/2014/main" id="{D73EA591-B6F7-4A04-AEFC-ACE756FC4AC9}"/>
                  </a:ext>
                </a:extLst>
              </p:cNvPr>
              <p:cNvSpPr/>
              <p:nvPr/>
            </p:nvSpPr>
            <p:spPr>
              <a:xfrm>
                <a:off x="1969687" y="3312873"/>
                <a:ext cx="1705330" cy="16980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13;p51">
                <a:extLst>
                  <a:ext uri="{FF2B5EF4-FFF2-40B4-BE49-F238E27FC236}">
                    <a16:creationId xmlns:a16="http://schemas.microsoft.com/office/drawing/2014/main" id="{DC705175-4ED5-4976-89AD-AED777FBCEC7}"/>
                  </a:ext>
                </a:extLst>
              </p:cNvPr>
              <p:cNvSpPr/>
              <p:nvPr/>
            </p:nvSpPr>
            <p:spPr>
              <a:xfrm>
                <a:off x="7085677" y="3312873"/>
                <a:ext cx="1705330" cy="16980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13;p51">
                <a:extLst>
                  <a:ext uri="{FF2B5EF4-FFF2-40B4-BE49-F238E27FC236}">
                    <a16:creationId xmlns:a16="http://schemas.microsoft.com/office/drawing/2014/main" id="{20FD7EBD-96FD-46B1-8A41-0F621A8A3529}"/>
                  </a:ext>
                </a:extLst>
              </p:cNvPr>
              <p:cNvSpPr/>
              <p:nvPr/>
            </p:nvSpPr>
            <p:spPr>
              <a:xfrm>
                <a:off x="5380347" y="3312873"/>
                <a:ext cx="1705330" cy="16980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13;p51">
                <a:extLst>
                  <a:ext uri="{FF2B5EF4-FFF2-40B4-BE49-F238E27FC236}">
                    <a16:creationId xmlns:a16="http://schemas.microsoft.com/office/drawing/2014/main" id="{95B44BA3-17A6-4495-969E-0691C7A9F1FC}"/>
                  </a:ext>
                </a:extLst>
              </p:cNvPr>
              <p:cNvSpPr/>
              <p:nvPr/>
            </p:nvSpPr>
            <p:spPr>
              <a:xfrm>
                <a:off x="3675017" y="3312873"/>
                <a:ext cx="1705330" cy="16980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3960B4F-6F0D-4518-A211-AD1773A926A5}"/>
              </a:ext>
            </a:extLst>
          </p:cNvPr>
          <p:cNvSpPr/>
          <p:nvPr/>
        </p:nvSpPr>
        <p:spPr>
          <a:xfrm>
            <a:off x="4707467" y="2382832"/>
            <a:ext cx="518048" cy="2147671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C2A6A3-B073-42CD-B1D9-137A20194F68}"/>
              </a:ext>
            </a:extLst>
          </p:cNvPr>
          <p:cNvSpPr/>
          <p:nvPr/>
        </p:nvSpPr>
        <p:spPr>
          <a:xfrm>
            <a:off x="6423456" y="2382832"/>
            <a:ext cx="518048" cy="2147671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C775AF-5C10-4B11-BAC8-C0338B60E942}"/>
              </a:ext>
            </a:extLst>
          </p:cNvPr>
          <p:cNvSpPr/>
          <p:nvPr/>
        </p:nvSpPr>
        <p:spPr>
          <a:xfrm>
            <a:off x="7442121" y="2382832"/>
            <a:ext cx="518048" cy="2147671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Google Shape;358;p49">
            <a:extLst>
              <a:ext uri="{FF2B5EF4-FFF2-40B4-BE49-F238E27FC236}">
                <a16:creationId xmlns:a16="http://schemas.microsoft.com/office/drawing/2014/main" id="{D4386683-18A1-4035-B39E-8A3CAEE7019E}"/>
              </a:ext>
            </a:extLst>
          </p:cNvPr>
          <p:cNvSpPr txBox="1"/>
          <p:nvPr/>
        </p:nvSpPr>
        <p:spPr>
          <a:xfrm>
            <a:off x="345904" y="1351799"/>
            <a:ext cx="3103383" cy="430857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non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[Group 2] </a:t>
            </a:r>
            <a:r>
              <a:rPr lang="en-US" sz="1600" b="1" i="1" dirty="0"/>
              <a:t>“High Stimulation”</a:t>
            </a:r>
            <a:endParaRPr sz="1600" b="1" i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EA98C3-D653-48B4-B217-8D26438EF452}"/>
              </a:ext>
            </a:extLst>
          </p:cNvPr>
          <p:cNvSpPr/>
          <p:nvPr/>
        </p:nvSpPr>
        <p:spPr>
          <a:xfrm>
            <a:off x="179584" y="1192091"/>
            <a:ext cx="270934" cy="27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07300" y="1260550"/>
            <a:ext cx="8625000" cy="4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Intro &amp; Data collection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Exploratory Analysis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1) Topic modeling</a:t>
            </a:r>
            <a:endParaRPr sz="2400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2) Network Analysis</a:t>
            </a:r>
            <a:endParaRPr sz="2400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3. Sentiment Analysis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latin typeface="Verdana"/>
                <a:ea typeface="Verdana"/>
                <a:cs typeface="Verdana"/>
                <a:sym typeface="Verdana"/>
              </a:rPr>
              <a:t>4. Clustering </a:t>
            </a:r>
            <a:r>
              <a:rPr lang="en-US" altLang="ko" sz="2400" b="1" dirty="0">
                <a:latin typeface="Verdana"/>
                <a:ea typeface="Verdana"/>
                <a:cs typeface="Verdana"/>
                <a:sym typeface="Verdana"/>
              </a:rPr>
              <a:t>&amp; Regression </a:t>
            </a:r>
            <a:r>
              <a:rPr lang="ko" sz="2400" b="1" dirty="0">
                <a:latin typeface="Verdana"/>
                <a:ea typeface="Verdana"/>
                <a:cs typeface="Verdana"/>
                <a:sym typeface="Verdana"/>
              </a:rPr>
              <a:t>based on sentiment</a:t>
            </a:r>
            <a:endParaRPr sz="24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5. Conclusion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35645"/>
          <a:stretch/>
        </p:blipFill>
        <p:spPr>
          <a:xfrm>
            <a:off x="5784300" y="226025"/>
            <a:ext cx="3048000" cy="14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487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9"/>
          <p:cNvSpPr txBox="1">
            <a:spLocks noGrp="1"/>
          </p:cNvSpPr>
          <p:nvPr>
            <p:ph type="title"/>
          </p:nvPr>
        </p:nvSpPr>
        <p:spPr>
          <a:xfrm>
            <a:off x="203425" y="261675"/>
            <a:ext cx="30813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 dirty="0"/>
              <a:t>Distance Metrics</a:t>
            </a:r>
            <a:endParaRPr sz="2600" b="1" dirty="0"/>
          </a:p>
        </p:txBody>
      </p:sp>
      <p:pic>
        <p:nvPicPr>
          <p:cNvPr id="638" name="Google Shape;6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800" y="1017737"/>
            <a:ext cx="2183876" cy="13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075" y="1134037"/>
            <a:ext cx="2101474" cy="12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500" y="2571750"/>
            <a:ext cx="4538743" cy="21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945882"/>
            <a:ext cx="4347941" cy="159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043" y="2666343"/>
            <a:ext cx="3934325" cy="12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9"/>
          <p:cNvSpPr txBox="1"/>
          <p:nvPr/>
        </p:nvSpPr>
        <p:spPr>
          <a:xfrm>
            <a:off x="2986550" y="78350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&amp; Regression 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based on Sentiment(4\5)</a:t>
            </a:r>
            <a:endParaRPr sz="1200" i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 dirty="0"/>
              <a:t>K-means clustering</a:t>
            </a:r>
            <a:endParaRPr sz="2600" b="1" dirty="0"/>
          </a:p>
        </p:txBody>
      </p:sp>
      <p:sp>
        <p:nvSpPr>
          <p:cNvPr id="650" name="Google Shape;650;p80"/>
          <p:cNvSpPr txBox="1">
            <a:spLocks noGrp="1"/>
          </p:cNvSpPr>
          <p:nvPr>
            <p:ph type="body" idx="1"/>
          </p:nvPr>
        </p:nvSpPr>
        <p:spPr>
          <a:xfrm>
            <a:off x="2602025" y="1017725"/>
            <a:ext cx="2718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100">
                <a:latin typeface="Impact"/>
                <a:ea typeface="Impact"/>
                <a:cs typeface="Impact"/>
                <a:sym typeface="Impact"/>
              </a:rPr>
              <a:t>Stage2： Using PCA to exclude dependency among predictor variables</a:t>
            </a:r>
            <a:endParaRPr sz="11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52" name="Google Shape;6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100" y="1277325"/>
            <a:ext cx="4334400" cy="34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0"/>
          <p:cNvSpPr txBox="1">
            <a:spLocks noGrp="1"/>
          </p:cNvSpPr>
          <p:nvPr>
            <p:ph type="body" idx="1"/>
          </p:nvPr>
        </p:nvSpPr>
        <p:spPr>
          <a:xfrm>
            <a:off x="0" y="1025550"/>
            <a:ext cx="2718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100">
                <a:latin typeface="Impact"/>
                <a:ea typeface="Impact"/>
                <a:cs typeface="Impact"/>
                <a:sym typeface="Impact"/>
              </a:rPr>
              <a:t>Stage1： Using 40 Sentiment Vectors Directly as Predictor Variables</a:t>
            </a:r>
            <a:endParaRPr sz="11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54" name="Google Shape;6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2575"/>
            <a:ext cx="2348399" cy="226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5212" y="1799883"/>
            <a:ext cx="2015074" cy="164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algn="r">
              <a:lnSpc>
                <a:spcPct val="115000"/>
              </a:lnSpc>
              <a:spcAft>
                <a:spcPts val="1600"/>
              </a:spcAft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&amp; Regression 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based on Sentiment (4\5)</a:t>
            </a:r>
            <a:endParaRPr sz="1200" i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 dirty="0">
                <a:latin typeface="Arial" panose="020B0604020202020204" pitchFamily="34" charset="0"/>
                <a:cs typeface="Arial" panose="020B0604020202020204" pitchFamily="34" charset="0"/>
              </a:rPr>
              <a:t>Hierarchical clustering </a:t>
            </a:r>
            <a:r>
              <a:rPr lang="en-US" altLang="ko" sz="2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" sz="2600" b="1" dirty="0">
                <a:latin typeface="Arial" panose="020B0604020202020204" pitchFamily="34" charset="0"/>
                <a:cs typeface="Arial" panose="020B0604020202020204" pitchFamily="34" charset="0"/>
              </a:rPr>
              <a:t>Dendrogram</a:t>
            </a:r>
            <a:r>
              <a:rPr lang="en-US" altLang="ko" sz="2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" sz="2600" b="1" dirty="0">
                <a:latin typeface="Arial" panose="020B0604020202020204" pitchFamily="34" charset="0"/>
                <a:cs typeface="Arial" panose="020B0604020202020204" pitchFamily="34" charset="0"/>
              </a:rPr>
              <a:t> with k=5 </a:t>
            </a:r>
            <a:br>
              <a:rPr lang="en-US" altLang="ko" sz="2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" sz="2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7" name="Google Shape;467;p55"/>
          <p:cNvSpPr txBox="1"/>
          <p:nvPr/>
        </p:nvSpPr>
        <p:spPr>
          <a:xfrm>
            <a:off x="2998075" y="4588800"/>
            <a:ext cx="43182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Movies</a:t>
            </a:r>
            <a:endParaRPr/>
          </a:p>
        </p:txBody>
      </p:sp>
      <p:sp>
        <p:nvSpPr>
          <p:cNvPr id="468" name="Google Shape;468;p55"/>
          <p:cNvSpPr/>
          <p:nvPr/>
        </p:nvSpPr>
        <p:spPr>
          <a:xfrm>
            <a:off x="1127725" y="3351075"/>
            <a:ext cx="1251600" cy="1292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5"/>
          <p:cNvSpPr/>
          <p:nvPr/>
        </p:nvSpPr>
        <p:spPr>
          <a:xfrm>
            <a:off x="2379325" y="3351075"/>
            <a:ext cx="2131500" cy="1292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091" y="2042274"/>
            <a:ext cx="3719914" cy="2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algn="r">
              <a:lnSpc>
                <a:spcPct val="115000"/>
              </a:lnSpc>
              <a:spcAft>
                <a:spcPts val="1600"/>
              </a:spcAft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&amp; Regression 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based on Sentiment (4\5)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ED76A-C904-4860-A75E-79C25E41B1E7}"/>
              </a:ext>
            </a:extLst>
          </p:cNvPr>
          <p:cNvSpPr txBox="1"/>
          <p:nvPr/>
        </p:nvSpPr>
        <p:spPr>
          <a:xfrm>
            <a:off x="470100" y="1126067"/>
            <a:ext cx="843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Using Euclidean distance between each movie’s sentiment vectors , we grouped movies into 5 different clusters without knowing its real genre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3BBDC-0D82-4437-94FE-04135452E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26" y="1880740"/>
            <a:ext cx="4523624" cy="3184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2D556D-FD71-4EB9-BF2C-730B58157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4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Emotional Trajectory vs. 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356434"/>
            <a:ext cx="33337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84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69300" cy="903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Five main hierarchical clusters were identified, ranging from very positive words to profanity grouping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5" name="Google Shape;495;p56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algn="r">
              <a:lnSpc>
                <a:spcPct val="115000"/>
              </a:lnSpc>
              <a:spcAft>
                <a:spcPts val="1600"/>
              </a:spcAft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&amp; Regression 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based on Sentiment (4\5)</a:t>
            </a:r>
            <a:endParaRPr sz="1200" i="1" dirty="0">
              <a:solidFill>
                <a:srgbClr val="999999"/>
              </a:solidFill>
            </a:endParaRPr>
          </a:p>
        </p:txBody>
      </p:sp>
      <p:pic>
        <p:nvPicPr>
          <p:cNvPr id="488" name="Google Shape;488;p56"/>
          <p:cNvPicPr preferRelativeResize="0"/>
          <p:nvPr/>
        </p:nvPicPr>
        <p:blipFill rotWithShape="1">
          <a:blip r:embed="rId3">
            <a:alphaModFix/>
          </a:blip>
          <a:srcRect l="19158" r="19611"/>
          <a:stretch/>
        </p:blipFill>
        <p:spPr>
          <a:xfrm>
            <a:off x="190263" y="1446868"/>
            <a:ext cx="3656414" cy="348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173" y="1614880"/>
            <a:ext cx="4030690" cy="331325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6"/>
          <p:cNvSpPr txBox="1"/>
          <p:nvPr/>
        </p:nvSpPr>
        <p:spPr>
          <a:xfrm>
            <a:off x="1990641" y="2935689"/>
            <a:ext cx="665998" cy="503624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494;p56">
            <a:extLst>
              <a:ext uri="{FF2B5EF4-FFF2-40B4-BE49-F238E27FC236}">
                <a16:creationId xmlns:a16="http://schemas.microsoft.com/office/drawing/2014/main" id="{FB409C32-0762-409C-892B-251A4D2045D7}"/>
              </a:ext>
            </a:extLst>
          </p:cNvPr>
          <p:cNvSpPr txBox="1"/>
          <p:nvPr/>
        </p:nvSpPr>
        <p:spPr>
          <a:xfrm>
            <a:off x="2316386" y="3498344"/>
            <a:ext cx="665998" cy="42043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494;p56">
            <a:extLst>
              <a:ext uri="{FF2B5EF4-FFF2-40B4-BE49-F238E27FC236}">
                <a16:creationId xmlns:a16="http://schemas.microsoft.com/office/drawing/2014/main" id="{91EEA5D6-8613-431B-B410-52F565256991}"/>
              </a:ext>
            </a:extLst>
          </p:cNvPr>
          <p:cNvSpPr txBox="1"/>
          <p:nvPr/>
        </p:nvSpPr>
        <p:spPr>
          <a:xfrm>
            <a:off x="2209125" y="4054124"/>
            <a:ext cx="938642" cy="36933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494;p56">
            <a:extLst>
              <a:ext uri="{FF2B5EF4-FFF2-40B4-BE49-F238E27FC236}">
                <a16:creationId xmlns:a16="http://schemas.microsoft.com/office/drawing/2014/main" id="{52E48DC4-F2F8-4A0F-AC03-7531BD4D0EA5}"/>
              </a:ext>
            </a:extLst>
          </p:cNvPr>
          <p:cNvSpPr txBox="1"/>
          <p:nvPr/>
        </p:nvSpPr>
        <p:spPr>
          <a:xfrm rot="16200000">
            <a:off x="2949704" y="2968372"/>
            <a:ext cx="503624" cy="43825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FE0369-BF8D-418B-9FB3-1BCFD96ACA02}"/>
              </a:ext>
            </a:extLst>
          </p:cNvPr>
          <p:cNvSpPr/>
          <p:nvPr/>
        </p:nvSpPr>
        <p:spPr>
          <a:xfrm>
            <a:off x="386653" y="3071814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688813-C117-4834-8F33-494ACF2E4404}"/>
              </a:ext>
            </a:extLst>
          </p:cNvPr>
          <p:cNvSpPr/>
          <p:nvPr/>
        </p:nvSpPr>
        <p:spPr>
          <a:xfrm>
            <a:off x="1469151" y="4469288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ED4DBF-7C16-4B62-A8D3-4281E9400830}"/>
              </a:ext>
            </a:extLst>
          </p:cNvPr>
          <p:cNvSpPr/>
          <p:nvPr/>
        </p:nvSpPr>
        <p:spPr>
          <a:xfrm>
            <a:off x="3218459" y="3927042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5B760-D0E9-46FE-9A40-1AEA376205EF}"/>
              </a:ext>
            </a:extLst>
          </p:cNvPr>
          <p:cNvSpPr/>
          <p:nvPr/>
        </p:nvSpPr>
        <p:spPr>
          <a:xfrm>
            <a:off x="3209785" y="2231226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130A58-9421-4AC1-9DD3-AEA312AD482F}"/>
              </a:ext>
            </a:extLst>
          </p:cNvPr>
          <p:cNvSpPr/>
          <p:nvPr/>
        </p:nvSpPr>
        <p:spPr>
          <a:xfrm>
            <a:off x="1469151" y="1709002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C1ACB0-C4EC-4B9A-B1B8-D1F8488CAF31}"/>
              </a:ext>
            </a:extLst>
          </p:cNvPr>
          <p:cNvSpPr txBox="1"/>
          <p:nvPr/>
        </p:nvSpPr>
        <p:spPr>
          <a:xfrm>
            <a:off x="3815061" y="1614880"/>
            <a:ext cx="1161039" cy="510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Positive sentiment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9AF390-BB9E-4B09-8C9D-52A98ACA9B03}"/>
              </a:ext>
            </a:extLst>
          </p:cNvPr>
          <p:cNvSpPr txBox="1"/>
          <p:nvPr/>
        </p:nvSpPr>
        <p:spPr>
          <a:xfrm>
            <a:off x="3815061" y="4218699"/>
            <a:ext cx="1161039" cy="510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Negative sentiment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4F2592EB-C388-4C8B-B931-DB340F14E14C}"/>
              </a:ext>
            </a:extLst>
          </p:cNvPr>
          <p:cNvSpPr/>
          <p:nvPr/>
        </p:nvSpPr>
        <p:spPr>
          <a:xfrm>
            <a:off x="4011470" y="1709002"/>
            <a:ext cx="432630" cy="2991661"/>
          </a:xfrm>
          <a:prstGeom prst="upDownArrow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16BA66-4F7D-402C-8FDB-07611DC47167}"/>
              </a:ext>
            </a:extLst>
          </p:cNvPr>
          <p:cNvSpPr/>
          <p:nvPr/>
        </p:nvSpPr>
        <p:spPr>
          <a:xfrm>
            <a:off x="4817787" y="1993577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92AE0B-FAD5-4E02-B2E1-F3FEE02F80DE}"/>
              </a:ext>
            </a:extLst>
          </p:cNvPr>
          <p:cNvSpPr/>
          <p:nvPr/>
        </p:nvSpPr>
        <p:spPr>
          <a:xfrm>
            <a:off x="4817787" y="2301632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56A96-0248-4573-BE05-AE3F1E30DBDE}"/>
              </a:ext>
            </a:extLst>
          </p:cNvPr>
          <p:cNvSpPr/>
          <p:nvPr/>
        </p:nvSpPr>
        <p:spPr>
          <a:xfrm>
            <a:off x="4817787" y="2562792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207861-309F-4921-A4F3-FA41F5B72FED}"/>
              </a:ext>
            </a:extLst>
          </p:cNvPr>
          <p:cNvSpPr/>
          <p:nvPr/>
        </p:nvSpPr>
        <p:spPr>
          <a:xfrm>
            <a:off x="4817787" y="2970211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91A576-772D-415F-9192-422D6A1FF058}"/>
              </a:ext>
            </a:extLst>
          </p:cNvPr>
          <p:cNvSpPr/>
          <p:nvPr/>
        </p:nvSpPr>
        <p:spPr>
          <a:xfrm>
            <a:off x="4817787" y="3266968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62283-D565-45C3-B999-EAF687D1F848}"/>
              </a:ext>
            </a:extLst>
          </p:cNvPr>
          <p:cNvSpPr txBox="1"/>
          <p:nvPr/>
        </p:nvSpPr>
        <p:spPr>
          <a:xfrm>
            <a:off x="5809596" y="1275361"/>
            <a:ext cx="25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 Sentiment plot 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A042CC-C9F7-4306-810E-9AFBE8D68FE2}"/>
              </a:ext>
            </a:extLst>
          </p:cNvPr>
          <p:cNvSpPr txBox="1"/>
          <p:nvPr/>
        </p:nvSpPr>
        <p:spPr>
          <a:xfrm>
            <a:off x="1088386" y="1292704"/>
            <a:ext cx="25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 Word cloud 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 txBox="1">
            <a:spLocks noGrp="1"/>
          </p:cNvSpPr>
          <p:nvPr>
            <p:ph type="title"/>
          </p:nvPr>
        </p:nvSpPr>
        <p:spPr>
          <a:xfrm>
            <a:off x="311700" y="234269"/>
            <a:ext cx="8520600" cy="821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were different composition of genres across hierarchical clusters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more ‘crime, mystery, thriller’ movie a cluster has, the more negative its   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sentiment becomes</a:t>
            </a: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5" name="Google Shape;495;p56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algn="r">
              <a:lnSpc>
                <a:spcPct val="115000"/>
              </a:lnSpc>
              <a:spcAft>
                <a:spcPts val="1600"/>
              </a:spcAft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&amp; Regression 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based on Sentiment (4\5)</a:t>
            </a:r>
            <a:endParaRPr sz="1200" i="1" dirty="0">
              <a:solidFill>
                <a:srgbClr val="999999"/>
              </a:solidFill>
            </a:endParaRPr>
          </a:p>
        </p:txBody>
      </p:sp>
      <p:pic>
        <p:nvPicPr>
          <p:cNvPr id="488" name="Google Shape;488;p56"/>
          <p:cNvPicPr preferRelativeResize="0"/>
          <p:nvPr/>
        </p:nvPicPr>
        <p:blipFill rotWithShape="1">
          <a:blip r:embed="rId3">
            <a:alphaModFix/>
          </a:blip>
          <a:srcRect l="19158" r="19611"/>
          <a:stretch/>
        </p:blipFill>
        <p:spPr>
          <a:xfrm>
            <a:off x="190263" y="1738182"/>
            <a:ext cx="3656414" cy="348126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6"/>
          <p:cNvSpPr txBox="1"/>
          <p:nvPr/>
        </p:nvSpPr>
        <p:spPr>
          <a:xfrm>
            <a:off x="1966365" y="3227003"/>
            <a:ext cx="690274" cy="503624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494;p56">
            <a:extLst>
              <a:ext uri="{FF2B5EF4-FFF2-40B4-BE49-F238E27FC236}">
                <a16:creationId xmlns:a16="http://schemas.microsoft.com/office/drawing/2014/main" id="{FB409C32-0762-409C-892B-251A4D2045D7}"/>
              </a:ext>
            </a:extLst>
          </p:cNvPr>
          <p:cNvSpPr txBox="1"/>
          <p:nvPr/>
        </p:nvSpPr>
        <p:spPr>
          <a:xfrm>
            <a:off x="2176757" y="3788616"/>
            <a:ext cx="805627" cy="42147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494;p56">
            <a:extLst>
              <a:ext uri="{FF2B5EF4-FFF2-40B4-BE49-F238E27FC236}">
                <a16:creationId xmlns:a16="http://schemas.microsoft.com/office/drawing/2014/main" id="{91EEA5D6-8613-431B-B410-52F565256991}"/>
              </a:ext>
            </a:extLst>
          </p:cNvPr>
          <p:cNvSpPr txBox="1"/>
          <p:nvPr/>
        </p:nvSpPr>
        <p:spPr>
          <a:xfrm>
            <a:off x="2176757" y="4293295"/>
            <a:ext cx="971010" cy="42147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494;p56">
            <a:extLst>
              <a:ext uri="{FF2B5EF4-FFF2-40B4-BE49-F238E27FC236}">
                <a16:creationId xmlns:a16="http://schemas.microsoft.com/office/drawing/2014/main" id="{52E48DC4-F2F8-4A0F-AC03-7531BD4D0EA5}"/>
              </a:ext>
            </a:extLst>
          </p:cNvPr>
          <p:cNvSpPr txBox="1"/>
          <p:nvPr/>
        </p:nvSpPr>
        <p:spPr>
          <a:xfrm rot="16200000">
            <a:off x="2949704" y="3259686"/>
            <a:ext cx="503624" cy="43825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FE0369-BF8D-418B-9FB3-1BCFD96ACA02}"/>
              </a:ext>
            </a:extLst>
          </p:cNvPr>
          <p:cNvSpPr/>
          <p:nvPr/>
        </p:nvSpPr>
        <p:spPr>
          <a:xfrm>
            <a:off x="386653" y="3363128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688813-C117-4834-8F33-494ACF2E4404}"/>
              </a:ext>
            </a:extLst>
          </p:cNvPr>
          <p:cNvSpPr/>
          <p:nvPr/>
        </p:nvSpPr>
        <p:spPr>
          <a:xfrm>
            <a:off x="1469151" y="4760602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ED4DBF-7C16-4B62-A8D3-4281E9400830}"/>
              </a:ext>
            </a:extLst>
          </p:cNvPr>
          <p:cNvSpPr/>
          <p:nvPr/>
        </p:nvSpPr>
        <p:spPr>
          <a:xfrm>
            <a:off x="3218459" y="4218356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5B760-D0E9-46FE-9A40-1AEA376205EF}"/>
              </a:ext>
            </a:extLst>
          </p:cNvPr>
          <p:cNvSpPr/>
          <p:nvPr/>
        </p:nvSpPr>
        <p:spPr>
          <a:xfrm>
            <a:off x="3209785" y="2522540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130A58-9421-4AC1-9DD3-AEA312AD482F}"/>
              </a:ext>
            </a:extLst>
          </p:cNvPr>
          <p:cNvSpPr/>
          <p:nvPr/>
        </p:nvSpPr>
        <p:spPr>
          <a:xfrm>
            <a:off x="1469151" y="2000316"/>
            <a:ext cx="182825" cy="231376"/>
          </a:xfrm>
          <a:prstGeom prst="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C1ACB0-C4EC-4B9A-B1B8-D1F8488CAF31}"/>
              </a:ext>
            </a:extLst>
          </p:cNvPr>
          <p:cNvSpPr txBox="1"/>
          <p:nvPr/>
        </p:nvSpPr>
        <p:spPr>
          <a:xfrm>
            <a:off x="3815061" y="1906194"/>
            <a:ext cx="1161039" cy="510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Positive sentiment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9AF390-BB9E-4B09-8C9D-52A98ACA9B03}"/>
              </a:ext>
            </a:extLst>
          </p:cNvPr>
          <p:cNvSpPr txBox="1"/>
          <p:nvPr/>
        </p:nvSpPr>
        <p:spPr>
          <a:xfrm>
            <a:off x="3815061" y="4510013"/>
            <a:ext cx="1161039" cy="510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Negative sentiment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4F2592EB-C388-4C8B-B931-DB340F14E14C}"/>
              </a:ext>
            </a:extLst>
          </p:cNvPr>
          <p:cNvSpPr/>
          <p:nvPr/>
        </p:nvSpPr>
        <p:spPr>
          <a:xfrm>
            <a:off x="4011470" y="2000316"/>
            <a:ext cx="432630" cy="2991661"/>
          </a:xfrm>
          <a:prstGeom prst="upDownArrow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213E45-6DC8-4BD7-89B2-7F2FD4E84D17}"/>
              </a:ext>
            </a:extLst>
          </p:cNvPr>
          <p:cNvGrpSpPr/>
          <p:nvPr/>
        </p:nvGrpSpPr>
        <p:grpSpPr>
          <a:xfrm>
            <a:off x="4817787" y="2231692"/>
            <a:ext cx="4301046" cy="2648130"/>
            <a:chOff x="4817787" y="1940378"/>
            <a:chExt cx="4301046" cy="264813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16E2DE-5B87-44A6-A5B4-4C788808828D}"/>
                </a:ext>
              </a:extLst>
            </p:cNvPr>
            <p:cNvGrpSpPr/>
            <p:nvPr/>
          </p:nvGrpSpPr>
          <p:grpSpPr>
            <a:xfrm>
              <a:off x="4817787" y="1940378"/>
              <a:ext cx="4301046" cy="1854374"/>
              <a:chOff x="4817787" y="1940378"/>
              <a:chExt cx="4301046" cy="185437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C16BA66-4F7D-402C-8FDB-07611DC47167}"/>
                  </a:ext>
                </a:extLst>
              </p:cNvPr>
              <p:cNvSpPr/>
              <p:nvPr/>
            </p:nvSpPr>
            <p:spPr>
              <a:xfrm>
                <a:off x="4817787" y="1993577"/>
                <a:ext cx="182825" cy="231376"/>
              </a:xfrm>
              <a:prstGeom prst="rect">
                <a:avLst/>
              </a:prstGeom>
              <a:solidFill>
                <a:srgbClr val="C00000"/>
              </a:solidFill>
              <a:ln w="63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3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492AE0B-FAD5-4E02-B2E1-F3FEE02F80DE}"/>
                  </a:ext>
                </a:extLst>
              </p:cNvPr>
              <p:cNvSpPr/>
              <p:nvPr/>
            </p:nvSpPr>
            <p:spPr>
              <a:xfrm>
                <a:off x="4817787" y="2301632"/>
                <a:ext cx="182825" cy="231376"/>
              </a:xfrm>
              <a:prstGeom prst="rect">
                <a:avLst/>
              </a:prstGeom>
              <a:solidFill>
                <a:srgbClr val="C00000"/>
              </a:solidFill>
              <a:ln w="63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1456A96-0248-4573-BE05-AE3F1E30DBDE}"/>
                  </a:ext>
                </a:extLst>
              </p:cNvPr>
              <p:cNvSpPr/>
              <p:nvPr/>
            </p:nvSpPr>
            <p:spPr>
              <a:xfrm>
                <a:off x="4817787" y="2562792"/>
                <a:ext cx="182825" cy="231376"/>
              </a:xfrm>
              <a:prstGeom prst="rect">
                <a:avLst/>
              </a:prstGeom>
              <a:solidFill>
                <a:srgbClr val="C00000"/>
              </a:solidFill>
              <a:ln w="63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7207861-309F-4921-A4F3-FA41F5B72FED}"/>
                  </a:ext>
                </a:extLst>
              </p:cNvPr>
              <p:cNvSpPr/>
              <p:nvPr/>
            </p:nvSpPr>
            <p:spPr>
              <a:xfrm>
                <a:off x="4817787" y="2970211"/>
                <a:ext cx="182825" cy="231376"/>
              </a:xfrm>
              <a:prstGeom prst="rect">
                <a:avLst/>
              </a:prstGeom>
              <a:solidFill>
                <a:srgbClr val="C00000"/>
              </a:solidFill>
              <a:ln w="63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B91A576-772D-415F-9192-422D6A1FF058}"/>
                  </a:ext>
                </a:extLst>
              </p:cNvPr>
              <p:cNvSpPr/>
              <p:nvPr/>
            </p:nvSpPr>
            <p:spPr>
              <a:xfrm>
                <a:off x="4817787" y="3266968"/>
                <a:ext cx="182825" cy="231376"/>
              </a:xfrm>
              <a:prstGeom prst="rect">
                <a:avLst/>
              </a:prstGeom>
              <a:solidFill>
                <a:srgbClr val="C00000"/>
              </a:solidFill>
              <a:ln w="63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5</a:t>
                </a:r>
              </a:p>
            </p:txBody>
          </p:sp>
          <p:pic>
            <p:nvPicPr>
              <p:cNvPr id="40" name="Google Shape;504;p57">
                <a:extLst>
                  <a:ext uri="{FF2B5EF4-FFF2-40B4-BE49-F238E27FC236}">
                    <a16:creationId xmlns:a16="http://schemas.microsoft.com/office/drawing/2014/main" id="{A7FA675C-2693-451E-89B2-F279CCEDC4F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25439" t="62229" b="27528"/>
              <a:stretch/>
            </p:blipFill>
            <p:spPr>
              <a:xfrm>
                <a:off x="5140893" y="3562746"/>
                <a:ext cx="3977940" cy="23200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2684DE5-F192-4119-BFAD-F10206261BB9}"/>
                  </a:ext>
                </a:extLst>
              </p:cNvPr>
              <p:cNvGrpSpPr/>
              <p:nvPr/>
            </p:nvGrpSpPr>
            <p:grpSpPr>
              <a:xfrm>
                <a:off x="5140893" y="1940378"/>
                <a:ext cx="3940107" cy="1642254"/>
                <a:chOff x="5140893" y="1940378"/>
                <a:chExt cx="5351288" cy="1642254"/>
              </a:xfrm>
            </p:grpSpPr>
            <p:pic>
              <p:nvPicPr>
                <p:cNvPr id="23" name="Google Shape;504;p57">
                  <a:extLst>
                    <a:ext uri="{FF2B5EF4-FFF2-40B4-BE49-F238E27FC236}">
                      <a16:creationId xmlns:a16="http://schemas.microsoft.com/office/drawing/2014/main" id="{782AA608-F9E5-45C0-B303-05474A1C52F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5439" t="35740" b="54948"/>
                <a:stretch/>
              </p:blipFill>
              <p:spPr>
                <a:xfrm>
                  <a:off x="5140893" y="1940378"/>
                  <a:ext cx="5351288" cy="3187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" name="Google Shape;504;p57">
                  <a:extLst>
                    <a:ext uri="{FF2B5EF4-FFF2-40B4-BE49-F238E27FC236}">
                      <a16:creationId xmlns:a16="http://schemas.microsoft.com/office/drawing/2014/main" id="{5967889A-1248-46E4-8868-DB0B38A7E21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5439" t="26451" b="64550"/>
                <a:stretch/>
              </p:blipFill>
              <p:spPr>
                <a:xfrm>
                  <a:off x="5140893" y="2263316"/>
                  <a:ext cx="5351288" cy="308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" name="Google Shape;504;p57">
                  <a:extLst>
                    <a:ext uri="{FF2B5EF4-FFF2-40B4-BE49-F238E27FC236}">
                      <a16:creationId xmlns:a16="http://schemas.microsoft.com/office/drawing/2014/main" id="{370BE45A-72FB-4E28-9759-8423450D3BA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5439" t="45338" b="45381"/>
                <a:stretch/>
              </p:blipFill>
              <p:spPr>
                <a:xfrm>
                  <a:off x="5140893" y="2585183"/>
                  <a:ext cx="5351288" cy="317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" name="Google Shape;504;p57">
                  <a:extLst>
                    <a:ext uri="{FF2B5EF4-FFF2-40B4-BE49-F238E27FC236}">
                      <a16:creationId xmlns:a16="http://schemas.microsoft.com/office/drawing/2014/main" id="{F0B38500-2BD6-4705-B005-C14D8AA60A9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5439" t="54507" b="37337"/>
                <a:stretch/>
              </p:blipFill>
              <p:spPr>
                <a:xfrm>
                  <a:off x="5140893" y="2935688"/>
                  <a:ext cx="5351288" cy="2791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" name="Google Shape;504;p57">
                  <a:extLst>
                    <a:ext uri="{FF2B5EF4-FFF2-40B4-BE49-F238E27FC236}">
                      <a16:creationId xmlns:a16="http://schemas.microsoft.com/office/drawing/2014/main" id="{8BC6FF4D-6F98-4A50-B3AF-2915ED3CEE5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5439" t="13859" b="74455"/>
                <a:stretch/>
              </p:blipFill>
              <p:spPr>
                <a:xfrm>
                  <a:off x="5140893" y="3182679"/>
                  <a:ext cx="5351288" cy="3999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7" name="Google Shape;504;p57">
              <a:extLst>
                <a:ext uri="{FF2B5EF4-FFF2-40B4-BE49-F238E27FC236}">
                  <a16:creationId xmlns:a16="http://schemas.microsoft.com/office/drawing/2014/main" id="{23F5B26A-EF5B-4512-B5D3-29A9F75CC8C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4033" t="71731" r="15733" b="1775"/>
            <a:stretch/>
          </p:blipFill>
          <p:spPr>
            <a:xfrm>
              <a:off x="4976100" y="3829623"/>
              <a:ext cx="3624798" cy="7588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85F34AE-F6A1-45F9-9CB3-EB6B3CB1597E}"/>
              </a:ext>
            </a:extLst>
          </p:cNvPr>
          <p:cNvSpPr txBox="1"/>
          <p:nvPr/>
        </p:nvSpPr>
        <p:spPr>
          <a:xfrm>
            <a:off x="1151381" y="1552065"/>
            <a:ext cx="25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 Word cloud 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26D9E5-FB44-4EE9-B081-F3F681AE538E}"/>
              </a:ext>
            </a:extLst>
          </p:cNvPr>
          <p:cNvSpPr txBox="1"/>
          <p:nvPr/>
        </p:nvSpPr>
        <p:spPr>
          <a:xfrm>
            <a:off x="4976100" y="1580845"/>
            <a:ext cx="416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 Comparison between </a:t>
            </a:r>
          </a:p>
          <a:p>
            <a:pPr algn="ctr"/>
            <a:r>
              <a:rPr lang="en-US" b="1" dirty="0"/>
              <a:t>Hierarchical clustering &amp; Real genres&gt;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B89952-76E8-4606-945A-19C2343A157D}"/>
              </a:ext>
            </a:extLst>
          </p:cNvPr>
          <p:cNvSpPr/>
          <p:nvPr/>
        </p:nvSpPr>
        <p:spPr>
          <a:xfrm>
            <a:off x="6837260" y="3203982"/>
            <a:ext cx="2332797" cy="7039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 dirty="0"/>
              <a:t>DTW Clustering --Hierarchical with k = 10</a:t>
            </a:r>
            <a:endParaRPr sz="2600" b="1" dirty="0"/>
          </a:p>
        </p:txBody>
      </p:sp>
      <p:sp>
        <p:nvSpPr>
          <p:cNvPr id="728" name="Google Shape;728;p84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algn="r">
              <a:lnSpc>
                <a:spcPct val="115000"/>
              </a:lnSpc>
              <a:spcAft>
                <a:spcPts val="1600"/>
              </a:spcAft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&amp; Regression 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based on Sentiment (4\5)</a:t>
            </a:r>
            <a:endParaRPr sz="1200" i="1" dirty="0">
              <a:solidFill>
                <a:srgbClr val="99999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69F7B-7ED1-4D06-A1AE-E41CF5267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504"/>
            <a:ext cx="4383338" cy="3556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E5218-66DC-4D58-9E74-34A7A065C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53" y="1301504"/>
            <a:ext cx="4508886" cy="3675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450" y="1861623"/>
            <a:ext cx="2921126" cy="31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0"/>
          <p:cNvSpPr txBox="1">
            <a:spLocks noGrp="1"/>
          </p:cNvSpPr>
          <p:nvPr>
            <p:ph type="body" idx="1"/>
          </p:nvPr>
        </p:nvSpPr>
        <p:spPr>
          <a:xfrm>
            <a:off x="255475" y="969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Centroid of a cluster represents the character of sentiment fluctuations in each genre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Typical: close to the centroid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Novel: distant from the centroid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Distance metrics: dynamic time warping</a:t>
            </a:r>
            <a:endParaRPr dirty="0"/>
          </a:p>
        </p:txBody>
      </p:sp>
      <p:pic>
        <p:nvPicPr>
          <p:cNvPr id="546" name="Google Shape;5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675" y="2723225"/>
            <a:ext cx="3418301" cy="19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0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algn="r">
              <a:lnSpc>
                <a:spcPct val="115000"/>
              </a:lnSpc>
              <a:spcAft>
                <a:spcPts val="1600"/>
              </a:spcAft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&amp; Regression 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based on Sentiment (4\5)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7" name="Google Shape;545;p60">
            <a:extLst>
              <a:ext uri="{FF2B5EF4-FFF2-40B4-BE49-F238E27FC236}">
                <a16:creationId xmlns:a16="http://schemas.microsoft.com/office/drawing/2014/main" id="{944424D5-B071-49BF-A981-A9884661587B}"/>
              </a:ext>
            </a:extLst>
          </p:cNvPr>
          <p:cNvSpPr txBox="1">
            <a:spLocks/>
          </p:cNvSpPr>
          <p:nvPr/>
        </p:nvSpPr>
        <p:spPr>
          <a:xfrm>
            <a:off x="255475" y="41219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" sz="2600" dirty="0">
                <a:latin typeface="Arial" panose="020B0604020202020204" pitchFamily="34" charset="0"/>
                <a:cs typeface="Arial" panose="020B0604020202020204" pitchFamily="34" charset="0"/>
              </a:rPr>
              <a:t>Prediction for box office &amp; ratings 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>
            <a:spLocks noGrp="1"/>
          </p:cNvSpPr>
          <p:nvPr>
            <p:ph type="title"/>
          </p:nvPr>
        </p:nvSpPr>
        <p:spPr>
          <a:xfrm>
            <a:off x="159300" y="39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dirty="0">
                <a:latin typeface="Arial" panose="020B0604020202020204" pitchFamily="34" charset="0"/>
                <a:cs typeface="Arial" panose="020B0604020202020204" pitchFamily="34" charset="0"/>
              </a:rPr>
              <a:t>Prediction for box office &amp; ratings </a:t>
            </a: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" name="Google Shape;55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535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Linear regression model (box office)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Similar results with ratings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Conclusion: movies with more unique sentiment fluctuations would likely to contribute to higher box office and ratings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54" name="Google Shape;5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650" y="78350"/>
            <a:ext cx="3731050" cy="27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433" y="2725250"/>
            <a:ext cx="3110566" cy="22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23" y="1608600"/>
            <a:ext cx="4513550" cy="88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825" y="2571749"/>
            <a:ext cx="364134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1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algn="r">
              <a:lnSpc>
                <a:spcPct val="115000"/>
              </a:lnSpc>
              <a:spcAft>
                <a:spcPts val="1600"/>
              </a:spcAft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&amp; Regression 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based on Sentiment (4\5)</a:t>
            </a:r>
            <a:endParaRPr sz="1200" i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>
            <a:spLocks noGrp="1"/>
          </p:cNvSpPr>
          <p:nvPr>
            <p:ph type="title"/>
          </p:nvPr>
        </p:nvSpPr>
        <p:spPr>
          <a:xfrm>
            <a:off x="159300" y="39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K-Means with a Narrower Scope</a:t>
            </a: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" name="Google Shape;55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535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altLang="ko" dirty="0"/>
              <a:t>~100 titles from 3 distinct genres: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dirty="0"/>
              <a:t>Horror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dirty="0"/>
              <a:t>Romantic Comedy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dirty="0"/>
              <a:t>Animated Children’s</a:t>
            </a:r>
            <a:endParaRPr dirty="0"/>
          </a:p>
        </p:txBody>
      </p:sp>
      <p:sp>
        <p:nvSpPr>
          <p:cNvPr id="559" name="Google Shape;559;p61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&amp; classification based on Sentiment (4\5)</a:t>
            </a:r>
            <a:endParaRPr sz="1200" i="1" dirty="0">
              <a:solidFill>
                <a:srgbClr val="99999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21" y="2370856"/>
            <a:ext cx="7393958" cy="2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6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>
            <a:spLocks noGrp="1"/>
          </p:cNvSpPr>
          <p:nvPr>
            <p:ph type="title"/>
          </p:nvPr>
        </p:nvSpPr>
        <p:spPr>
          <a:xfrm>
            <a:off x="159300" y="39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K-Means with a Narrower Scope</a:t>
            </a: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9" name="Google Shape;559;p61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4. Clustering &amp; classification based on Sentiment (4\5)</a:t>
            </a:r>
            <a:endParaRPr sz="1200" i="1" dirty="0">
              <a:solidFill>
                <a:srgbClr val="99999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01087-D6F8-4A1B-8F6B-09B78FAE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6" y="1275900"/>
            <a:ext cx="8102967" cy="3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0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07300" y="1260550"/>
            <a:ext cx="8625000" cy="4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Intro &amp; Data collection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Exploratory Analysis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1) Topic modeling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2) Network Analysis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4. Clustering &amp; Classification based on sentiment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5. Conclusion</a:t>
            </a:r>
            <a:endParaRPr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35645"/>
          <a:stretch/>
        </p:blipFill>
        <p:spPr>
          <a:xfrm>
            <a:off x="5784300" y="226025"/>
            <a:ext cx="3048000" cy="14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229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600" b="1" dirty="0"/>
              <a:t>Limitations</a:t>
            </a:r>
            <a:endParaRPr sz="2600" b="1" dirty="0"/>
          </a:p>
        </p:txBody>
      </p:sp>
      <p:sp>
        <p:nvSpPr>
          <p:cNvPr id="777" name="Google Shape;777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altLang="ko" dirty="0">
                <a:solidFill>
                  <a:schemeClr val="tx1"/>
                </a:solidFill>
              </a:rPr>
              <a:t>API Issues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dirty="0"/>
              <a:t>Sentiment vs. Meaning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Selection Bias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dirty="0"/>
              <a:t>Dictionary used </a:t>
            </a:r>
          </a:p>
        </p:txBody>
      </p:sp>
      <p:sp>
        <p:nvSpPr>
          <p:cNvPr id="778" name="Google Shape;778;p90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5. Conclusion (5\5)</a:t>
            </a:r>
            <a:endParaRPr sz="1200" i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07300" y="1260550"/>
            <a:ext cx="8625000" cy="4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Intro &amp; Data collection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Exploratory Analysis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1) Topic modeling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2) Network Analysis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4. Clustering &amp; Classification based on sentiment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5. Conclusion</a:t>
            </a:r>
            <a:endParaRPr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35645"/>
          <a:stretch/>
        </p:blipFill>
        <p:spPr>
          <a:xfrm>
            <a:off x="5784300" y="226025"/>
            <a:ext cx="3048000" cy="14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2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sz="1200" i="1" dirty="0">
              <a:solidFill>
                <a:srgbClr val="999999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2D556D-FD71-4EB9-BF2C-730B58157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4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20" y="507050"/>
            <a:ext cx="2396481" cy="1795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2" y="2441612"/>
            <a:ext cx="8922596" cy="2438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62FF4-F8E8-4017-AC52-04077B5B3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758" y="646565"/>
            <a:ext cx="2537543" cy="1334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55F79-CF81-4203-A1F0-F84DA648F25D}"/>
              </a:ext>
            </a:extLst>
          </p:cNvPr>
          <p:cNvSpPr txBox="1"/>
          <p:nvPr/>
        </p:nvSpPr>
        <p:spPr>
          <a:xfrm>
            <a:off x="0" y="1313939"/>
            <a:ext cx="4131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Around 1,800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Films since 1998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Excluded documentaries and shorts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films classified as multiple genres</a:t>
            </a:r>
          </a:p>
        </p:txBody>
      </p:sp>
    </p:spTree>
    <p:extLst>
      <p:ext uri="{BB962C8B-B14F-4D97-AF65-F5344CB8AC3E}">
        <p14:creationId xmlns:p14="http://schemas.microsoft.com/office/powerpoint/2010/main" val="2838946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 dirty="0"/>
              <a:t>Future business applications </a:t>
            </a:r>
            <a:endParaRPr sz="2600" b="1" dirty="0"/>
          </a:p>
        </p:txBody>
      </p:sp>
      <p:sp>
        <p:nvSpPr>
          <p:cNvPr id="777" name="Google Shape;777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ko" dirty="0">
                <a:solidFill>
                  <a:schemeClr val="tx1"/>
                </a:solidFill>
              </a:rPr>
              <a:t>Recommendation System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1"/>
                </a:solidFill>
              </a:rPr>
              <a:t>-According to customers’ general sentiment level within the genre(how positive or how negative the movie's sentiment is) 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1"/>
                </a:solidFill>
              </a:rPr>
              <a:t>-Volatility of the movie's sentiment change (how dramatic a movie is)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1"/>
                </a:solidFill>
              </a:rPr>
              <a:t>-Key word/topic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>
                <a:solidFill>
                  <a:schemeClr val="tx1"/>
                </a:solidFill>
              </a:rPr>
              <a:t>When customers choose movies to watch, if they can select its general sentiment level or key word..isn't it cool?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78" name="Google Shape;778;p90"/>
          <p:cNvSpPr txBox="1"/>
          <p:nvPr/>
        </p:nvSpPr>
        <p:spPr>
          <a:xfrm>
            <a:off x="470100" y="78350"/>
            <a:ext cx="8610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5. Conclusion (5\5)</a:t>
            </a:r>
            <a:endParaRPr sz="1200" i="1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62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DC92-D2F0-48FE-870C-A9B38626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950" b="1" dirty="0">
                <a:latin typeface="Arial" panose="020B0604020202020204" pitchFamily="34" charset="0"/>
                <a:cs typeface="Arial" panose="020B0604020202020204" pitchFamily="34" charset="0"/>
              </a:rPr>
              <a:t>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BF48-5171-4A0F-BFAA-1E5BB07E4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Possible metrics to apply:</a:t>
            </a:r>
          </a:p>
          <a:p>
            <a:pPr marL="0" indent="0">
              <a:buNone/>
            </a:pPr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Latent semantic analysis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LSA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)  to measure if two movies share similar meanings. Measure the semantic coherence of dialogues or “abruptness”.</a:t>
            </a:r>
          </a:p>
          <a:p>
            <a:pPr marL="0" indent="0">
              <a:buNone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Parts of Speech tagging(POS-tag)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measure syntactic features of movies. Measure “Complexity” and “Concreteness” of dialogues.</a:t>
            </a:r>
          </a:p>
          <a:p>
            <a:pPr marL="0" indent="0">
              <a:buNone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Sentiment Volatility 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measure surprise and emotional impact of the plot.</a:t>
            </a:r>
            <a:endParaRPr lang="en-US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217;p38">
            <a:extLst>
              <a:ext uri="{FF2B5EF4-FFF2-40B4-BE49-F238E27FC236}">
                <a16:creationId xmlns:a16="http://schemas.microsoft.com/office/drawing/2014/main" id="{96DD4DFD-CFDA-41CA-9F46-30B61A4219D5}"/>
              </a:ext>
            </a:extLst>
          </p:cNvPr>
          <p:cNvSpPr txBox="1"/>
          <p:nvPr/>
        </p:nvSpPr>
        <p:spPr>
          <a:xfrm>
            <a:off x="1998600" y="82077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5. Conclusion</a:t>
            </a:r>
            <a:r>
              <a:rPr lang="en-US" altLang="ko" sz="12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(5/5)</a:t>
            </a:r>
            <a:endParaRPr lang="en-US" sz="12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29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A72B-C952-40AA-889E-63D00818A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625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369409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FC44-C111-49A9-BDC0-DD274F6D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82601"/>
            <a:ext cx="2522981" cy="1197986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Zipf’s Law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7B2A-1990-4FC5-BB73-DF4293BF4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978533"/>
            <a:ext cx="2522981" cy="2561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err="1">
                <a:solidFill>
                  <a:schemeClr val="bg1"/>
                </a:solidFill>
              </a:rPr>
              <a:t>Zipf's</a:t>
            </a:r>
            <a:r>
              <a:rPr lang="en-US" sz="1500" dirty="0">
                <a:solidFill>
                  <a:schemeClr val="bg1"/>
                </a:solidFill>
              </a:rPr>
              <a:t> law states that given some corpus of natural language utterances, the frequency of any word is inversely proportional to its rank in the frequency table.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5D65F0-4043-40B6-8E7E-0E3FB2DBE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8"/>
          <a:stretch/>
        </p:blipFill>
        <p:spPr>
          <a:xfrm>
            <a:off x="3488182" y="4362206"/>
            <a:ext cx="5582336" cy="178044"/>
          </a:xfrm>
          <a:prstGeom prst="rect">
            <a:avLst/>
          </a:prstGeom>
        </p:spPr>
      </p:pic>
      <p:sp>
        <p:nvSpPr>
          <p:cNvPr id="7" name="Google Shape;217;p38">
            <a:extLst>
              <a:ext uri="{FF2B5EF4-FFF2-40B4-BE49-F238E27FC236}">
                <a16:creationId xmlns:a16="http://schemas.microsoft.com/office/drawing/2014/main" id="{187D3074-2B95-41CA-B41D-46C91C16DABC}"/>
              </a:ext>
            </a:extLst>
          </p:cNvPr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825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Exploratory Analysis - Topic modeling(3\10)</a:t>
            </a:r>
            <a:endParaRPr sz="825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837BD-5282-4DF5-B2B0-E4C6ECF36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4" t="19258" r="13936" b="9384"/>
          <a:stretch/>
        </p:blipFill>
        <p:spPr>
          <a:xfrm>
            <a:off x="36531" y="8467"/>
            <a:ext cx="9107469" cy="51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67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C01D-8374-4851-9BDB-7534C640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3660613"/>
            <a:ext cx="8354891" cy="697835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4050" dirty="0"/>
              <a:t>Top 10 most frequent words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B3D018-788F-436A-A8C1-A6D486AAD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7" y="465064"/>
            <a:ext cx="3104317" cy="2414468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3E27AA-C0C6-4247-98DC-273328C5E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100" y="462215"/>
            <a:ext cx="3102783" cy="2413275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5485C9-0627-4650-A659-2A7CBDC7C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34" y="482425"/>
            <a:ext cx="3102784" cy="24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2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EEC0-B7C1-4906-B6BD-710EF2A3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325159"/>
            <a:ext cx="8354891" cy="697835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4050" dirty="0"/>
              <a:t>Latent Dirichlet Analysis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F5AC778-BE16-4DC6-9E1C-0E2DB36EC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" y="1661746"/>
            <a:ext cx="4523925" cy="3470639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7D1EE86-13E4-451C-8A68-D227B7EF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71" y="1661747"/>
            <a:ext cx="4528454" cy="347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43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AA032497-AE3B-4B3A-BA43-AF8400A62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6687" y="4343400"/>
            <a:ext cx="4875016" cy="417635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Structural Topic Modeling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7E8FC00-FED9-4B80-A0C5-4C567EE614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9129"/>
            <a:ext cx="3748088" cy="2914650"/>
          </a:xfr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AB53EE-82C3-4158-BE05-E7E6723FD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3" y="-25003"/>
            <a:ext cx="3886103" cy="3022525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E39DA4-F973-45D8-8BE3-38118DAD4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05" y="-25003"/>
            <a:ext cx="3886103" cy="30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16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4CD9-BDDF-4938-AB5A-2A51C522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3 genre new bucket of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3850-634A-49FB-BE10-AF95538EF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precision    recall  f1-score   support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Romance    		0.05      	0.06      0.06       100</a:t>
            </a:r>
          </a:p>
          <a:p>
            <a:pPr marL="0" indent="0">
              <a:buNone/>
            </a:pPr>
            <a:r>
              <a:rPr lang="en-US" dirty="0"/>
              <a:t>          Children      		0.38      	0.69      0.49        96</a:t>
            </a:r>
          </a:p>
          <a:p>
            <a:pPr marL="0" indent="0">
              <a:buNone/>
            </a:pPr>
            <a:r>
              <a:rPr lang="en-US" dirty="0"/>
              <a:t>          Horror       		1.00      	0.01      0.02        97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 err="1"/>
              <a:t>avg</a:t>
            </a:r>
            <a:r>
              <a:rPr lang="en-US" dirty="0"/>
              <a:t> / total  		0.47      	0.25      0.19       293</a:t>
            </a:r>
          </a:p>
        </p:txBody>
      </p:sp>
    </p:spTree>
    <p:extLst>
      <p:ext uri="{BB962C8B-B14F-4D97-AF65-F5344CB8AC3E}">
        <p14:creationId xmlns:p14="http://schemas.microsoft.com/office/powerpoint/2010/main" val="2478530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31" y="2630625"/>
            <a:ext cx="2674225" cy="2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181" y="2630625"/>
            <a:ext cx="2674225" cy="2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909" y="2630625"/>
            <a:ext cx="2674225" cy="22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915025" y="4903200"/>
            <a:ext cx="16359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34;p47">
            <a:extLst>
              <a:ext uri="{FF2B5EF4-FFF2-40B4-BE49-F238E27FC236}">
                <a16:creationId xmlns:a16="http://schemas.microsoft.com/office/drawing/2014/main" id="{F8A05712-F07E-4AC1-AEBE-702409CD25E9}"/>
              </a:ext>
            </a:extLst>
          </p:cNvPr>
          <p:cNvSpPr txBox="1">
            <a:spLocks/>
          </p:cNvSpPr>
          <p:nvPr/>
        </p:nvSpPr>
        <p:spPr>
          <a:xfrm>
            <a:off x="311700" y="50245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" sz="2600" dirty="0">
                <a:latin typeface="Arial" panose="020B0604020202020204" pitchFamily="34" charset="0"/>
                <a:cs typeface="Arial" panose="020B0604020202020204" pitchFamily="34" charset="0"/>
              </a:rPr>
              <a:t>Block Diagram - the “Bourne” series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39;p47">
            <a:extLst>
              <a:ext uri="{FF2B5EF4-FFF2-40B4-BE49-F238E27FC236}">
                <a16:creationId xmlns:a16="http://schemas.microsoft.com/office/drawing/2014/main" id="{72C1186E-5297-4900-815A-618690A90D06}"/>
              </a:ext>
            </a:extLst>
          </p:cNvPr>
          <p:cNvSpPr txBox="1">
            <a:spLocks/>
          </p:cNvSpPr>
          <p:nvPr/>
        </p:nvSpPr>
        <p:spPr>
          <a:xfrm>
            <a:off x="311700" y="1075150"/>
            <a:ext cx="8520600" cy="10932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Distance matrix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Identifies the sentiment fluctuations of a movie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-"/>
            </a:pPr>
            <a:r>
              <a:rPr lang="en-US" altLang="ko" dirty="0">
                <a:latin typeface="Arial" panose="020B0604020202020204" pitchFamily="34" charset="0"/>
                <a:cs typeface="Arial" panose="020B0604020202020204" pitchFamily="34" charset="0"/>
              </a:rPr>
              <a:t>Actually no stereotype as we thought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D61B49-68B9-49A9-B9D4-EEE5081E6750}"/>
              </a:ext>
            </a:extLst>
          </p:cNvPr>
          <p:cNvSpPr txBox="1"/>
          <p:nvPr/>
        </p:nvSpPr>
        <p:spPr>
          <a:xfrm>
            <a:off x="351155" y="2281548"/>
            <a:ext cx="331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Bourne Identity (02)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049CFC-2777-4E12-9C74-9C227B2C6DD7}"/>
              </a:ext>
            </a:extLst>
          </p:cNvPr>
          <p:cNvSpPr txBox="1"/>
          <p:nvPr/>
        </p:nvSpPr>
        <p:spPr>
          <a:xfrm>
            <a:off x="3110201" y="2275775"/>
            <a:ext cx="38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Bourne Supremacy (04)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B16712-8D2E-49F7-B188-6D1A7BDFD704}"/>
              </a:ext>
            </a:extLst>
          </p:cNvPr>
          <p:cNvSpPr txBox="1"/>
          <p:nvPr/>
        </p:nvSpPr>
        <p:spPr>
          <a:xfrm>
            <a:off x="6207989" y="2280080"/>
            <a:ext cx="331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Bourne Ultimatum (07)</a:t>
            </a:r>
          </a:p>
        </p:txBody>
      </p:sp>
      <p:sp>
        <p:nvSpPr>
          <p:cNvPr id="18" name="Google Shape;310;p44">
            <a:extLst>
              <a:ext uri="{FF2B5EF4-FFF2-40B4-BE49-F238E27FC236}">
                <a16:creationId xmlns:a16="http://schemas.microsoft.com/office/drawing/2014/main" id="{B36BD7D4-74B5-41D9-AF3B-229FB36697D2}"/>
              </a:ext>
            </a:extLst>
          </p:cNvPr>
          <p:cNvSpPr txBox="1"/>
          <p:nvPr/>
        </p:nvSpPr>
        <p:spPr>
          <a:xfrm>
            <a:off x="2971703" y="76809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8A1DB-5429-45F6-AE41-4BABFA2AB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4A5FE-E7E5-4D90-A938-F57D1F5DD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9" r="10641"/>
          <a:stretch/>
        </p:blipFill>
        <p:spPr>
          <a:xfrm>
            <a:off x="472880" y="979721"/>
            <a:ext cx="5700215" cy="19542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5A7E7-5F0B-4BD0-B8C2-D16F56D9E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7"/>
          <a:stretch/>
        </p:blipFill>
        <p:spPr>
          <a:xfrm>
            <a:off x="2811780" y="2962744"/>
            <a:ext cx="5703571" cy="1666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70284-5A21-4E32-90B7-069B106844D4}"/>
              </a:ext>
            </a:extLst>
          </p:cNvPr>
          <p:cNvSpPr txBox="1"/>
          <p:nvPr/>
        </p:nvSpPr>
        <p:spPr>
          <a:xfrm>
            <a:off x="366126" y="191233"/>
            <a:ext cx="4952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100" dirty="0">
                <a:latin typeface="Arial" panose="020B0604020202020204" pitchFamily="34" charset="0"/>
                <a:cs typeface="Arial" panose="020B0604020202020204" pitchFamily="34" charset="0"/>
                <a:sym typeface="Verdana"/>
              </a:rPr>
              <a:t>Prior research</a:t>
            </a:r>
            <a:endParaRPr lang="en-US" sz="1950" dirty="0"/>
          </a:p>
        </p:txBody>
      </p:sp>
      <p:sp>
        <p:nvSpPr>
          <p:cNvPr id="9" name="Google Shape;217;p38">
            <a:extLst>
              <a:ext uri="{FF2B5EF4-FFF2-40B4-BE49-F238E27FC236}">
                <a16:creationId xmlns:a16="http://schemas.microsoft.com/office/drawing/2014/main" id="{9E218855-8FB1-44F2-B852-1797430AB709}"/>
              </a:ext>
            </a:extLst>
          </p:cNvPr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12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1. Introduction</a:t>
            </a:r>
            <a:endParaRPr sz="12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844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91" y="1081517"/>
            <a:ext cx="2383075" cy="178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783" y="1081517"/>
            <a:ext cx="2383075" cy="178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675" y="1081517"/>
            <a:ext cx="2383075" cy="178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90" y="3170803"/>
            <a:ext cx="2383075" cy="178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0783" y="3170803"/>
            <a:ext cx="2383075" cy="178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8676" y="3170803"/>
            <a:ext cx="2383075" cy="178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D1CDEB-1292-47DB-AB50-9C0A0831E1A0}"/>
              </a:ext>
            </a:extLst>
          </p:cNvPr>
          <p:cNvSpPr txBox="1"/>
          <p:nvPr/>
        </p:nvSpPr>
        <p:spPr>
          <a:xfrm>
            <a:off x="922949" y="799508"/>
            <a:ext cx="331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 Wars I (77)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36E67D-0BAA-46E9-BB60-B04E3C2F8F6C}"/>
              </a:ext>
            </a:extLst>
          </p:cNvPr>
          <p:cNvSpPr txBox="1"/>
          <p:nvPr/>
        </p:nvSpPr>
        <p:spPr>
          <a:xfrm>
            <a:off x="3730841" y="799508"/>
            <a:ext cx="331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 Wars II (80)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6A8444-EE5C-4AE6-9B5A-9CF230007573}"/>
              </a:ext>
            </a:extLst>
          </p:cNvPr>
          <p:cNvSpPr txBox="1"/>
          <p:nvPr/>
        </p:nvSpPr>
        <p:spPr>
          <a:xfrm>
            <a:off x="6562623" y="799508"/>
            <a:ext cx="331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 Wars III (83)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52F8A7-FA7E-469B-956D-8AAF749D398D}"/>
              </a:ext>
            </a:extLst>
          </p:cNvPr>
          <p:cNvSpPr txBox="1"/>
          <p:nvPr/>
        </p:nvSpPr>
        <p:spPr>
          <a:xfrm>
            <a:off x="919511" y="2870653"/>
            <a:ext cx="331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 Wars IV (99)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41EAD-79A6-4879-B786-6F67F7522D9D}"/>
              </a:ext>
            </a:extLst>
          </p:cNvPr>
          <p:cNvSpPr txBox="1"/>
          <p:nvPr/>
        </p:nvSpPr>
        <p:spPr>
          <a:xfrm>
            <a:off x="3754730" y="2870653"/>
            <a:ext cx="331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 Wars V (02)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6A70E8-225F-4F53-9AF1-6DAE5631EE7B}"/>
              </a:ext>
            </a:extLst>
          </p:cNvPr>
          <p:cNvSpPr txBox="1"/>
          <p:nvPr/>
        </p:nvSpPr>
        <p:spPr>
          <a:xfrm>
            <a:off x="6562623" y="2870653"/>
            <a:ext cx="331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 Wars VI (05)</a:t>
            </a:r>
          </a:p>
        </p:txBody>
      </p:sp>
      <p:sp>
        <p:nvSpPr>
          <p:cNvPr id="16" name="Google Shape;310;p44">
            <a:extLst>
              <a:ext uri="{FF2B5EF4-FFF2-40B4-BE49-F238E27FC236}">
                <a16:creationId xmlns:a16="http://schemas.microsoft.com/office/drawing/2014/main" id="{02CA4E65-DA00-4159-91FA-E4630AD59922}"/>
              </a:ext>
            </a:extLst>
          </p:cNvPr>
          <p:cNvSpPr txBox="1"/>
          <p:nvPr/>
        </p:nvSpPr>
        <p:spPr>
          <a:xfrm>
            <a:off x="2971703" y="76809"/>
            <a:ext cx="6094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Analysis(3\5)</a:t>
            </a:r>
            <a:endParaRPr sz="12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345;p48">
            <a:extLst>
              <a:ext uri="{FF2B5EF4-FFF2-40B4-BE49-F238E27FC236}">
                <a16:creationId xmlns:a16="http://schemas.microsoft.com/office/drawing/2014/main" id="{B4270F14-C0D3-4657-82A4-D55E34FE1F39}"/>
              </a:ext>
            </a:extLst>
          </p:cNvPr>
          <p:cNvSpPr txBox="1">
            <a:spLocks/>
          </p:cNvSpPr>
          <p:nvPr/>
        </p:nvSpPr>
        <p:spPr>
          <a:xfrm>
            <a:off x="311700" y="29115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" sz="2600" dirty="0">
                <a:latin typeface="Arial" panose="020B0604020202020204" pitchFamily="34" charset="0"/>
                <a:cs typeface="Arial" panose="020B0604020202020204" pitchFamily="34" charset="0"/>
              </a:rPr>
              <a:t>Block Diagram - the ‘Star Wars’ series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07300" y="1260550"/>
            <a:ext cx="8625000" cy="4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Intro &amp; Data collection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ko" sz="2400" b="1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Exploratory Analysis</a:t>
            </a:r>
            <a:endParaRPr sz="2400" b="1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1) Topic modeling</a:t>
            </a:r>
            <a:endParaRPr sz="2400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ko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2) Network Analysis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3. Sentiment Analysis 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4. Clustering &amp; </a:t>
            </a:r>
            <a:r>
              <a:rPr lang="en-US" alt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Regression</a:t>
            </a: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 based on sentiment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5. Conclusion</a:t>
            </a:r>
            <a:endParaRPr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35645"/>
          <a:stretch/>
        </p:blipFill>
        <p:spPr>
          <a:xfrm>
            <a:off x="5784300" y="226025"/>
            <a:ext cx="3048000" cy="14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79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836125" y="368375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altLang="ko" sz="1950" b="1" dirty="0">
                <a:latin typeface="Arial" panose="020B0604020202020204" pitchFamily="34" charset="0"/>
                <a:cs typeface="Arial" panose="020B0604020202020204" pitchFamily="34" charset="0"/>
              </a:rPr>
              <a:t>Raw Data </a:t>
            </a:r>
            <a:endParaRPr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97075" y="990600"/>
            <a:ext cx="7688700" cy="3915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" sz="1200" dirty="0"/>
              <a:t>1861 movies</a:t>
            </a:r>
            <a:endParaRPr sz="1200" dirty="0"/>
          </a:p>
          <a:p>
            <a:pPr>
              <a:lnSpc>
                <a:spcPct val="150000"/>
              </a:lnSpc>
            </a:pPr>
            <a:r>
              <a:rPr lang="en-US" altLang="ko" sz="1200" dirty="0"/>
              <a:t>17  genres</a:t>
            </a:r>
            <a:endParaRPr sz="1200" dirty="0"/>
          </a:p>
          <a:p>
            <a:pPr>
              <a:lnSpc>
                <a:spcPct val="150000"/>
              </a:lnSpc>
            </a:pPr>
            <a:r>
              <a:rPr lang="en-US" altLang="ko" sz="1200" dirty="0"/>
              <a:t>14352971 words </a:t>
            </a:r>
            <a:endParaRPr sz="1200" dirty="0"/>
          </a:p>
          <a:p>
            <a:pPr>
              <a:lnSpc>
                <a:spcPct val="150000"/>
              </a:lnSpc>
            </a:pPr>
            <a:r>
              <a:rPr lang="en-US" altLang="ko" sz="1200" dirty="0"/>
              <a:t>126,877 different words</a:t>
            </a:r>
            <a:endParaRPr sz="1200" dirty="0"/>
          </a:p>
          <a:p>
            <a:pPr marL="742931" indent="-285743">
              <a:lnSpc>
                <a:spcPct val="100000"/>
              </a:lnSpc>
            </a:pPr>
            <a:endParaRPr sz="1200" dirty="0"/>
          </a:p>
          <a:p>
            <a:pPr marL="742931" indent="-285743"/>
            <a:endParaRPr sz="1200" dirty="0"/>
          </a:p>
          <a:p>
            <a:pPr marL="742931" indent="-285743">
              <a:spcBef>
                <a:spcPts val="1600"/>
              </a:spcBef>
              <a:spcAft>
                <a:spcPts val="1600"/>
              </a:spcAft>
            </a:pPr>
            <a:endParaRPr sz="1200" dirty="0"/>
          </a:p>
        </p:txBody>
      </p:sp>
      <p:graphicFrame>
        <p:nvGraphicFramePr>
          <p:cNvPr id="193" name="Google Shape;193;p35"/>
          <p:cNvGraphicFramePr/>
          <p:nvPr/>
        </p:nvGraphicFramePr>
        <p:xfrm>
          <a:off x="5317960" y="441006"/>
          <a:ext cx="2046112" cy="23775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6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WORD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N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you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567154</a:t>
                      </a:r>
                      <a:endParaRPr sz="1100" dirty="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the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433149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i</a:t>
                      </a:r>
                      <a:endParaRPr sz="1100" dirty="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388814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to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319557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a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293322</a:t>
                      </a:r>
                      <a:endParaRPr sz="1100" dirty="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and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195472</a:t>
                      </a:r>
                      <a:endParaRPr sz="1100" dirty="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it</a:t>
                      </a:r>
                      <a:endParaRPr sz="1100" dirty="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190128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of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161233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that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157002</a:t>
                      </a:r>
                      <a:endParaRPr sz="110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8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me</a:t>
                      </a:r>
                      <a:endParaRPr sz="1100" dirty="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145762</a:t>
                      </a:r>
                      <a:endParaRPr sz="1100" dirty="0"/>
                    </a:p>
                  </a:txBody>
                  <a:tcPr marL="25993" marR="25993" marT="17328" marB="1732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Google Shape;201;p36">
            <a:extLst>
              <a:ext uri="{FF2B5EF4-FFF2-40B4-BE49-F238E27FC236}">
                <a16:creationId xmlns:a16="http://schemas.microsoft.com/office/drawing/2014/main" id="{A298B7C9-090E-4F92-9101-87D0FF5562CF}"/>
              </a:ext>
            </a:extLst>
          </p:cNvPr>
          <p:cNvSpPr txBox="1">
            <a:spLocks/>
          </p:cNvSpPr>
          <p:nvPr/>
        </p:nvSpPr>
        <p:spPr>
          <a:xfrm>
            <a:off x="397075" y="273939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" sz="1200" dirty="0">
                <a:solidFill>
                  <a:schemeClr val="tx1"/>
                </a:solidFill>
              </a:rPr>
              <a:t>1213 movies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" sz="1200" dirty="0">
                <a:solidFill>
                  <a:schemeClr val="tx1"/>
                </a:solidFill>
              </a:rPr>
              <a:t>17  genres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" sz="1200" dirty="0">
                <a:solidFill>
                  <a:schemeClr val="tx1"/>
                </a:solidFill>
              </a:rPr>
              <a:t>1092796 words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" sz="1200" dirty="0">
                <a:solidFill>
                  <a:schemeClr val="tx1"/>
                </a:solidFill>
              </a:rPr>
              <a:t>28302 different words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altLang="ko" sz="825" dirty="0">
                <a:solidFill>
                  <a:schemeClr val="tx1"/>
                </a:solidFill>
              </a:rPr>
              <a:t>Remove Stop Words (built in and personalized)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altLang="ko" sz="825" dirty="0">
                <a:solidFill>
                  <a:schemeClr val="tx1"/>
                </a:solidFill>
              </a:rPr>
              <a:t>Removed movies &gt; 500 lines of dialogue.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altLang="ko" sz="825" dirty="0">
                <a:solidFill>
                  <a:schemeClr val="tx1"/>
                </a:solidFill>
              </a:rPr>
              <a:t>Removed movies that did not fit in the pre-defined clusters</a:t>
            </a:r>
            <a:endParaRPr lang="en-US" sz="825" dirty="0">
              <a:solidFill>
                <a:schemeClr val="tx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 lang="en-US" sz="12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" sz="1200" dirty="0"/>
              <a:t>   </a:t>
            </a:r>
            <a:endParaRPr lang="en-US" sz="1200" dirty="0"/>
          </a:p>
        </p:txBody>
      </p:sp>
      <p:graphicFrame>
        <p:nvGraphicFramePr>
          <p:cNvPr id="9" name="Google Shape;202;p36">
            <a:extLst>
              <a:ext uri="{FF2B5EF4-FFF2-40B4-BE49-F238E27FC236}">
                <a16:creationId xmlns:a16="http://schemas.microsoft.com/office/drawing/2014/main" id="{909D8122-48F3-40FA-940E-BFF5A01781F1}"/>
              </a:ext>
            </a:extLst>
          </p:cNvPr>
          <p:cNvGraphicFramePr/>
          <p:nvPr>
            <p:extLst/>
          </p:nvPr>
        </p:nvGraphicFramePr>
        <p:xfrm>
          <a:off x="5320901" y="2838514"/>
          <a:ext cx="2046112" cy="23260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09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WORD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N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love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19867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call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14448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talk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14404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fuck</a:t>
                      </a:r>
                      <a:endParaRPr sz="1100" dirty="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14323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wait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11861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peopl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10661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stop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10231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feel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9883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life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9586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girl</a:t>
                      </a:r>
                      <a:endParaRPr sz="110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9548</a:t>
                      </a:r>
                      <a:endParaRPr sz="1100" dirty="0"/>
                    </a:p>
                  </a:txBody>
                  <a:tcPr marL="22482" marR="22482" marT="14988" marB="14988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Google Shape;191;p35">
            <a:extLst>
              <a:ext uri="{FF2B5EF4-FFF2-40B4-BE49-F238E27FC236}">
                <a16:creationId xmlns:a16="http://schemas.microsoft.com/office/drawing/2014/main" id="{7B413AC7-FAB7-47A5-80C0-EF74B50B375F}"/>
              </a:ext>
            </a:extLst>
          </p:cNvPr>
          <p:cNvSpPr txBox="1">
            <a:spLocks/>
          </p:cNvSpPr>
          <p:nvPr/>
        </p:nvSpPr>
        <p:spPr>
          <a:xfrm>
            <a:off x="727650" y="220419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" sz="1950" b="1" dirty="0"/>
              <a:t> Clean Data </a:t>
            </a:r>
            <a:endParaRPr lang="en-US" sz="1950" b="1" dirty="0"/>
          </a:p>
        </p:txBody>
      </p:sp>
      <p:sp>
        <p:nvSpPr>
          <p:cNvPr id="12" name="Google Shape;217;p38">
            <a:extLst>
              <a:ext uri="{FF2B5EF4-FFF2-40B4-BE49-F238E27FC236}">
                <a16:creationId xmlns:a16="http://schemas.microsoft.com/office/drawing/2014/main" id="{5EB7AE81-6D39-406F-A6C7-1FE646791551}"/>
              </a:ext>
            </a:extLst>
          </p:cNvPr>
          <p:cNvSpPr txBox="1"/>
          <p:nvPr/>
        </p:nvSpPr>
        <p:spPr>
          <a:xfrm>
            <a:off x="1935750" y="77228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378"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1200" b="1" i="1" dirty="0">
                <a:solidFill>
                  <a:srgbClr val="999999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2. Exploratory Analysis - Topic modeling(1/11)</a:t>
            </a:r>
            <a:endParaRPr sz="1200" i="1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8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79100" y="4543775"/>
            <a:ext cx="5010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+mj-lt"/>
                <a:ea typeface="Lora"/>
                <a:cs typeface="Lora"/>
                <a:sym typeface="Lora"/>
              </a:rPr>
              <a:t>Word Cloud for Movies in 5 Distinct Genres</a:t>
            </a:r>
            <a:endParaRPr sz="1800" b="1" dirty="0">
              <a:latin typeface="+mj-lt"/>
              <a:ea typeface="Lora"/>
              <a:cs typeface="Lora"/>
              <a:sym typeface="Lora"/>
            </a:endParaRPr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89401" cy="4502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/>
        </p:nvSpPr>
        <p:spPr>
          <a:xfrm>
            <a:off x="1935750" y="78350"/>
            <a:ext cx="714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2. Exploratory Analysis(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11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\</a:t>
            </a:r>
            <a:r>
              <a:rPr lang="en-US" alt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11</a:t>
            </a:r>
            <a:r>
              <a:rPr lang="ko" sz="1200" b="1" i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200" i="1" dirty="0">
              <a:solidFill>
                <a:srgbClr val="999999"/>
              </a:solidFill>
            </a:endParaRPr>
          </a:p>
        </p:txBody>
      </p:sp>
      <p:pic>
        <p:nvPicPr>
          <p:cNvPr id="282" name="Google Shape;282;p46"/>
          <p:cNvPicPr preferRelativeResize="0"/>
          <p:nvPr/>
        </p:nvPicPr>
        <p:blipFill rotWithShape="1">
          <a:blip r:embed="rId4">
            <a:alphaModFix/>
          </a:blip>
          <a:srcRect l="49858" t="31685" r="5768" b="25811"/>
          <a:stretch/>
        </p:blipFill>
        <p:spPr>
          <a:xfrm>
            <a:off x="4971393" y="1227600"/>
            <a:ext cx="3989130" cy="26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1;p40">
            <a:extLst>
              <a:ext uri="{FF2B5EF4-FFF2-40B4-BE49-F238E27FC236}">
                <a16:creationId xmlns:a16="http://schemas.microsoft.com/office/drawing/2014/main" id="{35AAEEC7-8899-4639-ACAB-15462CBF9118}"/>
              </a:ext>
            </a:extLst>
          </p:cNvPr>
          <p:cNvSpPr txBox="1">
            <a:spLocks/>
          </p:cNvSpPr>
          <p:nvPr/>
        </p:nvSpPr>
        <p:spPr>
          <a:xfrm>
            <a:off x="5614070" y="847398"/>
            <a:ext cx="3346453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" sz="1950" b="1" dirty="0">
                <a:latin typeface="Arial" panose="020B0604020202020204" pitchFamily="34" charset="0"/>
                <a:cs typeface="Arial" panose="020B0604020202020204" pitchFamily="34" charset="0"/>
              </a:rPr>
              <a:t>clusters of referred Paper</a:t>
            </a:r>
            <a:endParaRPr lang="en-US"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1624</Words>
  <Application>Microsoft Office PowerPoint</Application>
  <PresentationFormat>On-screen Show (16:9)</PresentationFormat>
  <Paragraphs>408</Paragraphs>
  <Slides>60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HeadLineA</vt:lpstr>
      <vt:lpstr>Wingdings</vt:lpstr>
      <vt:lpstr>맑은 고딕</vt:lpstr>
      <vt:lpstr>Arial</vt:lpstr>
      <vt:lpstr>Impact</vt:lpstr>
      <vt:lpstr>Calibri Light</vt:lpstr>
      <vt:lpstr>Calibri</vt:lpstr>
      <vt:lpstr>Lora</vt:lpstr>
      <vt:lpstr>Verdana</vt:lpstr>
      <vt:lpstr>Office Theme</vt:lpstr>
      <vt:lpstr>IMDB Movie Subtitles Text Analysis &amp;  Clustering by Sentiment Vectors</vt:lpstr>
      <vt:lpstr>Outline</vt:lpstr>
      <vt:lpstr>PowerPoint Presentation</vt:lpstr>
      <vt:lpstr>Emotional Trajectory vs. Plot</vt:lpstr>
      <vt:lpstr>Data Collection</vt:lpstr>
      <vt:lpstr>PowerPoint Presentation</vt:lpstr>
      <vt:lpstr>PowerPoint Presentation</vt:lpstr>
      <vt:lpstr>Raw Data </vt:lpstr>
      <vt:lpstr>Word Cloud for Movies in 5 Distinct Genres</vt:lpstr>
      <vt:lpstr>PowerPoint Presentation</vt:lpstr>
      <vt:lpstr>PowerPoint Presentation</vt:lpstr>
      <vt:lpstr>Topic modeling (clusters of referred Paper) </vt:lpstr>
      <vt:lpstr>PowerPoint Presentation</vt:lpstr>
      <vt:lpstr>PowerPoint Presentation</vt:lpstr>
      <vt:lpstr>Structural Topic Modeling</vt:lpstr>
      <vt:lpstr>K-Means for genre using dialogues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Romance, Comedy &amp; Drama showed strong relationships</vt:lpstr>
      <vt:lpstr>Action : Adventure + Crime</vt:lpstr>
      <vt:lpstr>Genres with low relationships are also captured in this analysis</vt:lpstr>
      <vt:lpstr>Two main categories “Comedy-Drama-Romance” and “Action-Adventure-Crime” were captured by network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Overall, different sentiment volatility across genres, mostly landed below zero, suggesting more negative word usage according to the analysis with dictionary ‘Bing’</vt:lpstr>
      <vt:lpstr>Genres can be categorized into two main groups, “Emotional Connection” and “High Stimulation” </vt:lpstr>
      <vt:lpstr>Genres in Group 1 display similar sentiment usage throughout storyline</vt:lpstr>
      <vt:lpstr>Generally, Genres in Group 2 use sharper and extreme sentiments,  but with quite different direction of sentiment in their storytelling</vt:lpstr>
      <vt:lpstr>PowerPoint Presentation</vt:lpstr>
      <vt:lpstr>Distance Metrics</vt:lpstr>
      <vt:lpstr>K-means clustering</vt:lpstr>
      <vt:lpstr>Hierarchical clustering (Dendrogram) with k=5     </vt:lpstr>
      <vt:lpstr>Five main hierarchical clusters were identified, ranging from very positive words to profanity grouping</vt:lpstr>
      <vt:lpstr>There were different composition of genres across hierarchical clusters  The more ‘crime, mystery, thriller’ movie a cluster has, the more negative its     sentiment becomes</vt:lpstr>
      <vt:lpstr>DTW Clustering --Hierarchical with k = 10</vt:lpstr>
      <vt:lpstr>PowerPoint Presentation</vt:lpstr>
      <vt:lpstr>Prediction for box office &amp; ratings </vt:lpstr>
      <vt:lpstr>K-Means with a Narrower Scope</vt:lpstr>
      <vt:lpstr>K-Means with a Narrower Scope</vt:lpstr>
      <vt:lpstr>PowerPoint Presentation</vt:lpstr>
      <vt:lpstr>Limitations</vt:lpstr>
      <vt:lpstr>PowerPoint Presentation</vt:lpstr>
      <vt:lpstr>Future business applications </vt:lpstr>
      <vt:lpstr>Future Analysis</vt:lpstr>
      <vt:lpstr>Thank you</vt:lpstr>
      <vt:lpstr>PowerPoint Presentation</vt:lpstr>
      <vt:lpstr>Zipf’s Law </vt:lpstr>
      <vt:lpstr>Top 10 most frequent words</vt:lpstr>
      <vt:lpstr>Latent Dirichlet Analysis</vt:lpstr>
      <vt:lpstr>PowerPoint Presentation</vt:lpstr>
      <vt:lpstr>Kmeans 3 genre new bucket of movies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</dc:title>
  <dc:creator>Scarlett Hwang</dc:creator>
  <cp:lastModifiedBy>Scarlett Hwang</cp:lastModifiedBy>
  <cp:revision>70</cp:revision>
  <dcterms:created xsi:type="dcterms:W3CDTF">2018-12-03T01:14:14Z</dcterms:created>
  <dcterms:modified xsi:type="dcterms:W3CDTF">2018-12-03T19:44:33Z</dcterms:modified>
</cp:coreProperties>
</file>